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Relationship Id="rId28" Type="http://schemas.openxmlformats.org/officeDocument/2006/relationships/image" Target="../media/image22.png"/><Relationship Id="rId29" Type="http://schemas.openxmlformats.org/officeDocument/2006/relationships/image" Target="../media/image23.png"/><Relationship Id="rId30" Type="http://schemas.openxmlformats.org/officeDocument/2006/relationships/image" Target="../media/image24.png"/><Relationship Id="rId31" Type="http://schemas.openxmlformats.org/officeDocument/2006/relationships/image" Target="../media/image25.png"/><Relationship Id="rId32" Type="http://schemas.openxmlformats.org/officeDocument/2006/relationships/image" Target="../media/image26.png"/><Relationship Id="rId33" Type="http://schemas.openxmlformats.org/officeDocument/2006/relationships/image" Target="../media/image27.png"/><Relationship Id="rId34" Type="http://schemas.openxmlformats.org/officeDocument/2006/relationships/image" Target="../media/image28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w="0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153400" y="152400"/>
            <a:ext cx="120015" cy="119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321420" y="152400"/>
            <a:ext cx="118490" cy="119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489442" y="152400"/>
            <a:ext cx="118490" cy="119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153400" y="320293"/>
            <a:ext cx="120015" cy="1184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321420" y="320293"/>
            <a:ext cx="118490" cy="1184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8489442" y="320293"/>
            <a:ext cx="118490" cy="1184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8657463" y="320293"/>
            <a:ext cx="118617" cy="1184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8153400" y="488187"/>
            <a:ext cx="120015" cy="11849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321420" y="488187"/>
            <a:ext cx="118490" cy="1184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8489442" y="488187"/>
            <a:ext cx="118490" cy="1184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657463" y="488187"/>
            <a:ext cx="118617" cy="1184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8825483" y="488187"/>
            <a:ext cx="120142" cy="11849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153400" y="656208"/>
            <a:ext cx="120015" cy="1198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8321420" y="656208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8489442" y="656208"/>
            <a:ext cx="118490" cy="1198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657463" y="656208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8153400" y="824102"/>
            <a:ext cx="120015" cy="1198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8321420" y="824102"/>
            <a:ext cx="118490" cy="1198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8489442" y="824102"/>
            <a:ext cx="118490" cy="1198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657463" y="824102"/>
            <a:ext cx="118617" cy="119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825483" y="824102"/>
            <a:ext cx="120142" cy="1198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8153400" y="991997"/>
            <a:ext cx="120015" cy="11849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8321420" y="991997"/>
            <a:ext cx="118490" cy="11849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8489442" y="991997"/>
            <a:ext cx="118490" cy="11849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8657463" y="991997"/>
            <a:ext cx="118617" cy="11849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8153400" y="1159891"/>
            <a:ext cx="120015" cy="11849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8489442" y="1159891"/>
            <a:ext cx="118490" cy="11849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8321420" y="1159891"/>
            <a:ext cx="118490" cy="11849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8657463" y="1159891"/>
            <a:ext cx="118617" cy="11849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8321420" y="1327911"/>
            <a:ext cx="118490" cy="11988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8657463" y="1327911"/>
            <a:ext cx="118617" cy="11988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97954" y="1384451"/>
            <a:ext cx="2274570" cy="1739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7340" y="1706816"/>
            <a:ext cx="8529319" cy="449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7" Type="http://schemas.openxmlformats.org/officeDocument/2006/relationships/image" Target="../media/image44.png"/><Relationship Id="rId18" Type="http://schemas.openxmlformats.org/officeDocument/2006/relationships/image" Target="../media/image45.png"/><Relationship Id="rId19" Type="http://schemas.openxmlformats.org/officeDocument/2006/relationships/image" Target="../media/image46.png"/><Relationship Id="rId20" Type="http://schemas.openxmlformats.org/officeDocument/2006/relationships/image" Target="../media/image47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25" Type="http://schemas.openxmlformats.org/officeDocument/2006/relationships/image" Target="../media/image52.png"/><Relationship Id="rId26" Type="http://schemas.openxmlformats.org/officeDocument/2006/relationships/image" Target="../media/image53.png"/><Relationship Id="rId27" Type="http://schemas.openxmlformats.org/officeDocument/2006/relationships/image" Target="../media/image54.png"/><Relationship Id="rId28" Type="http://schemas.openxmlformats.org/officeDocument/2006/relationships/image" Target="../media/image55.png"/><Relationship Id="rId29" Type="http://schemas.openxmlformats.org/officeDocument/2006/relationships/image" Target="../media/image56.png"/><Relationship Id="rId30" Type="http://schemas.openxmlformats.org/officeDocument/2006/relationships/image" Target="../media/image57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w="0"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93000" y="2992373"/>
            <a:ext cx="201675" cy="201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61325" y="2992373"/>
            <a:ext cx="201675" cy="201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77226" y="2992373"/>
            <a:ext cx="201549" cy="201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93000" y="3276600"/>
            <a:ext cx="201675" cy="20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77226" y="3276600"/>
            <a:ext cx="201549" cy="20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061325" y="3276600"/>
            <a:ext cx="201675" cy="20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45551" y="3276600"/>
            <a:ext cx="201549" cy="2015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93000" y="3560826"/>
            <a:ext cx="201675" cy="2015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77226" y="3560826"/>
            <a:ext cx="201549" cy="2015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61325" y="3560826"/>
            <a:ext cx="201675" cy="2015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345551" y="3560826"/>
            <a:ext cx="201549" cy="2015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29650" y="3560826"/>
            <a:ext cx="201675" cy="20154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493000" y="3843401"/>
            <a:ext cx="201675" cy="203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77226" y="3843401"/>
            <a:ext cx="201549" cy="203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061325" y="3843401"/>
            <a:ext cx="201675" cy="203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345551" y="3843401"/>
            <a:ext cx="201549" cy="203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493000" y="4127500"/>
            <a:ext cx="201675" cy="203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777226" y="4127500"/>
            <a:ext cx="201549" cy="203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061325" y="4127500"/>
            <a:ext cx="201675" cy="2032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345551" y="4127500"/>
            <a:ext cx="201549" cy="2032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29650" y="4127500"/>
            <a:ext cx="201675" cy="2032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93000" y="4411598"/>
            <a:ext cx="201675" cy="2016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061325" y="4411598"/>
            <a:ext cx="201675" cy="2016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777226" y="4411598"/>
            <a:ext cx="201549" cy="2016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345551" y="4411598"/>
            <a:ext cx="201549" cy="2016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93000" y="4695825"/>
            <a:ext cx="201675" cy="20154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77226" y="4695825"/>
            <a:ext cx="201549" cy="20154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061325" y="4695825"/>
            <a:ext cx="201675" cy="20154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345551" y="4695825"/>
            <a:ext cx="201549" cy="20154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777226" y="4979923"/>
            <a:ext cx="201549" cy="2016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345551" y="4979923"/>
            <a:ext cx="201549" cy="2016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47142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Cont</a:t>
            </a:r>
            <a:r>
              <a:rPr dirty="0" sz="3900" spc="-20" b="1" i="0">
                <a:solidFill>
                  <a:srgbClr val="330066"/>
                </a:solidFill>
                <a:latin typeface="Arial"/>
                <a:cs typeface="Arial"/>
              </a:rPr>
              <a:t>e</a:t>
            </a: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ni</a:t>
            </a:r>
            <a:r>
              <a:rPr dirty="0" sz="3900" spc="-20" b="1" i="0">
                <a:solidFill>
                  <a:srgbClr val="330066"/>
                </a:solidFill>
                <a:latin typeface="Arial"/>
                <a:cs typeface="Arial"/>
              </a:rPr>
              <a:t>d</a:t>
            </a: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o</a:t>
            </a:r>
            <a:endParaRPr sz="3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57" y="1613281"/>
            <a:ext cx="7435850" cy="1563370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Introducción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Circuitos simétricos Y -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Circuitos de secuencia de impedancias Y -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57" y="142557"/>
            <a:ext cx="3020695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b="1" i="0">
                <a:solidFill>
                  <a:srgbClr val="0000FF"/>
                </a:solidFill>
                <a:latin typeface="Arial"/>
                <a:cs typeface="Arial"/>
              </a:rPr>
              <a:t>Intro</a:t>
            </a:r>
            <a:r>
              <a:rPr dirty="0" sz="3900" spc="-20" b="1" i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dirty="0" sz="3900" b="1" i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dirty="0" sz="3900" spc="-20" b="1" i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dirty="0" sz="3900" b="1" i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dirty="0" sz="3900" spc="-20" b="1" i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dirty="0" sz="3900" b="1" i="0">
                <a:solidFill>
                  <a:srgbClr val="0000FF"/>
                </a:solidFill>
                <a:latin typeface="Arial"/>
                <a:cs typeface="Arial"/>
              </a:rPr>
              <a:t>ón</a:t>
            </a:r>
            <a:endParaRPr sz="39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67400" y="167481"/>
            <a:ext cx="1289050" cy="979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6257" y="1626234"/>
            <a:ext cx="7849234" cy="3870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200"/>
              </a:lnSpc>
              <a:spcBef>
                <a:spcPts val="95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En sistemas </a:t>
            </a:r>
            <a:r>
              <a:rPr dirty="0" sz="2400" spc="1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potencia trifásicos (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3</a:t>
            </a:r>
            <a:r>
              <a:rPr dirty="0" sz="2400" spc="-5">
                <a:solidFill>
                  <a:srgbClr val="0000FF"/>
                </a:solidFill>
                <a:latin typeface="Arial"/>
                <a:cs typeface="Arial"/>
              </a:rPr>
              <a:t>φ</a:t>
            </a:r>
            <a:r>
              <a:rPr dirty="0" sz="2400" spc="-5">
                <a:latin typeface="Arial Rounded MT Bold"/>
                <a:cs typeface="Arial Rounded MT Bold"/>
              </a:rPr>
              <a:t>), </a:t>
            </a:r>
            <a:r>
              <a:rPr dirty="0" sz="2400" spc="5">
                <a:latin typeface="Arial Rounded MT Bold"/>
                <a:cs typeface="Arial Rounded MT Bold"/>
              </a:rPr>
              <a:t>los  </a:t>
            </a:r>
            <a:r>
              <a:rPr dirty="0" sz="2400" spc="-10">
                <a:latin typeface="Arial Rounded MT Bold"/>
                <a:cs typeface="Arial Rounded MT Bold"/>
              </a:rPr>
              <a:t>elementos </a:t>
            </a:r>
            <a:r>
              <a:rPr dirty="0" sz="2400">
                <a:latin typeface="Arial Rounded MT Bold"/>
                <a:cs typeface="Arial Rounded MT Bold"/>
              </a:rPr>
              <a:t>del </a:t>
            </a:r>
            <a:r>
              <a:rPr dirty="0" sz="2400" spc="-15">
                <a:latin typeface="Arial Rounded MT Bold"/>
                <a:cs typeface="Arial Rounded MT Bold"/>
              </a:rPr>
              <a:t>circuito </a:t>
            </a:r>
            <a:r>
              <a:rPr dirty="0" sz="2400" spc="-5">
                <a:latin typeface="Arial Rounded MT Bold"/>
                <a:cs typeface="Arial Rounded MT Bold"/>
              </a:rPr>
              <a:t>se conectan </a:t>
            </a:r>
            <a:r>
              <a:rPr dirty="0" sz="2400" spc="-15">
                <a:latin typeface="Arial Rounded MT Bold"/>
                <a:cs typeface="Arial Rounded MT Bold"/>
              </a:rPr>
              <a:t>entre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5">
                <a:latin typeface="Arial Rounded MT Bold"/>
                <a:cs typeface="Arial Rounded MT Bold"/>
              </a:rPr>
              <a:t>líneas </a:t>
            </a:r>
            <a:r>
              <a:rPr dirty="0" sz="2400">
                <a:latin typeface="Arial Rounded MT Bold"/>
                <a:cs typeface="Arial Rounded MT Bold"/>
              </a:rPr>
              <a:t>o  </a:t>
            </a:r>
            <a:r>
              <a:rPr dirty="0" sz="2400" spc="-15">
                <a:latin typeface="Arial Rounded MT Bold"/>
                <a:cs typeface="Arial Rounded MT Bold"/>
              </a:rPr>
              <a:t>fases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5">
                <a:latin typeface="Arial Rounded MT Bold"/>
                <a:cs typeface="Arial Rounded MT Bold"/>
              </a:rPr>
              <a:t>, </a:t>
            </a:r>
            <a:r>
              <a:rPr dirty="0" sz="2400" spc="-55">
                <a:solidFill>
                  <a:srgbClr val="000099"/>
                </a:solidFill>
                <a:latin typeface="Arial Rounded MT Bold"/>
                <a:cs typeface="Arial Rounded MT Bold"/>
              </a:rPr>
              <a:t>B</a:t>
            </a:r>
            <a:r>
              <a:rPr dirty="0" sz="2400" spc="-55">
                <a:latin typeface="Arial Rounded MT Bold"/>
                <a:cs typeface="Arial Rounded MT Bold"/>
              </a:rPr>
              <a:t>,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C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10">
                <a:latin typeface="Arial Rounded MT Bold"/>
                <a:cs typeface="Arial Rounded MT Bold"/>
              </a:rPr>
              <a:t>configuración </a:t>
            </a:r>
            <a:r>
              <a:rPr dirty="0" sz="2400" spc="-15">
                <a:latin typeface="Arial Rounded MT Bold"/>
                <a:cs typeface="Arial Rounded MT Bold"/>
              </a:rPr>
              <a:t>estrella </a:t>
            </a:r>
            <a:r>
              <a:rPr dirty="0" sz="2400" spc="-5">
                <a:latin typeface="Arial Rounded MT Bold"/>
                <a:cs typeface="Arial Rounded MT Bold"/>
              </a:rPr>
              <a:t>(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Y</a:t>
            </a:r>
            <a:r>
              <a:rPr dirty="0" sz="2400" spc="-5">
                <a:latin typeface="Arial Rounded MT Bold"/>
                <a:cs typeface="Arial Rounded MT Bold"/>
              </a:rPr>
              <a:t>) </a:t>
            </a:r>
            <a:r>
              <a:rPr dirty="0" sz="2400">
                <a:latin typeface="Arial Rounded MT Bold"/>
                <a:cs typeface="Arial Rounded MT Bold"/>
              </a:rPr>
              <a:t>o delta  </a:t>
            </a:r>
            <a:r>
              <a:rPr dirty="0" sz="2400" spc="-10">
                <a:latin typeface="Arial Rounded MT Bold"/>
                <a:cs typeface="Arial Rounded MT Bold"/>
              </a:rPr>
              <a:t>(</a:t>
            </a:r>
            <a:r>
              <a:rPr dirty="0" sz="2400" spc="-1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dirty="0" sz="2400" spc="-10">
                <a:latin typeface="Arial Rounded MT Bold"/>
                <a:cs typeface="Arial Rounded MT Bold"/>
              </a:rPr>
              <a:t>). </a:t>
            </a:r>
            <a:r>
              <a:rPr dirty="0" sz="2400" spc="-5">
                <a:latin typeface="Arial Rounded MT Bold"/>
                <a:cs typeface="Arial Rounded MT Bold"/>
              </a:rPr>
              <a:t>Se </a:t>
            </a:r>
            <a:r>
              <a:rPr dirty="0" sz="2400" spc="-10">
                <a:latin typeface="Arial Rounded MT Bold"/>
                <a:cs typeface="Arial Rounded MT Bold"/>
              </a:rPr>
              <a:t>debe </a:t>
            </a:r>
            <a:r>
              <a:rPr dirty="0" sz="2400">
                <a:latin typeface="Arial Rounded MT Bold"/>
                <a:cs typeface="Arial Rounded MT Bold"/>
              </a:rPr>
              <a:t>tomar </a:t>
            </a:r>
            <a:r>
              <a:rPr dirty="0" sz="2400" spc="-5">
                <a:latin typeface="Arial Rounded MT Bold"/>
                <a:cs typeface="Arial Rounded MT Bold"/>
              </a:rPr>
              <a:t>en cuenta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15">
                <a:latin typeface="Arial Rounded MT Bold"/>
                <a:cs typeface="Arial Rounded MT Bold"/>
              </a:rPr>
              <a:t>relaciones </a:t>
            </a:r>
            <a:r>
              <a:rPr dirty="0" sz="2400" spc="15">
                <a:latin typeface="Arial Rounded MT Bold"/>
                <a:cs typeface="Arial Rounded MT Bold"/>
              </a:rPr>
              <a:t>de  </a:t>
            </a:r>
            <a:r>
              <a:rPr dirty="0" sz="2400" spc="-5">
                <a:latin typeface="Arial Rounded MT Bold"/>
                <a:cs typeface="Arial Rounded MT Bold"/>
              </a:rPr>
              <a:t>tensión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10">
                <a:latin typeface="Arial Rounded MT Bold"/>
                <a:cs typeface="Arial Rounded MT Bold"/>
              </a:rPr>
              <a:t>corriente </a:t>
            </a:r>
            <a:r>
              <a:rPr dirty="0" sz="2400" spc="-20">
                <a:latin typeface="Arial Rounded MT Bold"/>
                <a:cs typeface="Arial Rounded MT Bold"/>
              </a:rPr>
              <a:t>entre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5">
                <a:latin typeface="Arial Rounded MT Bold"/>
                <a:cs typeface="Arial Rounded MT Bold"/>
              </a:rPr>
              <a:t>componentes  simétricas</a:t>
            </a:r>
            <a:r>
              <a:rPr dirty="0" sz="2400" spc="-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012</a:t>
            </a:r>
            <a:r>
              <a:rPr dirty="0" sz="2400" spc="-10">
                <a:latin typeface="Arial Rounded MT Bold"/>
                <a:cs typeface="Arial Rounded MT Bold"/>
              </a:rPr>
              <a:t>.</a:t>
            </a:r>
            <a:endParaRPr sz="2400">
              <a:latin typeface="Arial Rounded MT Bold"/>
              <a:cs typeface="Arial Rounded MT Bold"/>
            </a:endParaRPr>
          </a:p>
          <a:p>
            <a:pPr algn="just" marL="12700" marR="11430">
              <a:lnSpc>
                <a:spcPct val="100000"/>
              </a:lnSpc>
              <a:spcBef>
                <a:spcPts val="1435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Además </a:t>
            </a:r>
            <a:r>
              <a:rPr dirty="0" sz="2400" spc="-5">
                <a:latin typeface="Arial Rounded MT Bold"/>
                <a:cs typeface="Arial Rounded MT Bold"/>
              </a:rPr>
              <a:t>se </a:t>
            </a:r>
            <a:r>
              <a:rPr dirty="0" sz="2400" spc="-10">
                <a:latin typeface="Arial Rounded MT Bold"/>
                <a:cs typeface="Arial Rounded MT Bold"/>
              </a:rPr>
              <a:t>debe considerar sistemas </a:t>
            </a:r>
            <a:r>
              <a:rPr dirty="0" sz="2400">
                <a:latin typeface="Arial Rounded MT Bold"/>
                <a:cs typeface="Arial Rounded MT Bold"/>
              </a:rPr>
              <a:t>trifásicos  </a:t>
            </a:r>
            <a:r>
              <a:rPr dirty="0" sz="2400" spc="-10">
                <a:latin typeface="Arial Rounded MT Bold"/>
                <a:cs typeface="Arial Rounded MT Bold"/>
              </a:rPr>
              <a:t>equilibrados </a:t>
            </a:r>
            <a:r>
              <a:rPr dirty="0" sz="2400" spc="-5">
                <a:latin typeface="Arial Rounded MT Bold"/>
                <a:cs typeface="Arial Rounded MT Bold"/>
              </a:rPr>
              <a:t>(condición de </a:t>
            </a:r>
            <a:r>
              <a:rPr dirty="0" sz="2400">
                <a:latin typeface="Arial Rounded MT Bold"/>
                <a:cs typeface="Arial Rounded MT Bold"/>
              </a:rPr>
              <a:t>simetría) </a:t>
            </a:r>
            <a:r>
              <a:rPr dirty="0" sz="2400" spc="-15">
                <a:latin typeface="Arial Rounded MT Bold"/>
                <a:cs typeface="Arial Rounded MT Bold"/>
              </a:rPr>
              <a:t>para </a:t>
            </a:r>
            <a:r>
              <a:rPr dirty="0" sz="2400" spc="-5">
                <a:latin typeface="Arial Rounded MT Bold"/>
                <a:cs typeface="Arial Rounded MT Bold"/>
              </a:rPr>
              <a:t>obtener  </a:t>
            </a:r>
            <a:r>
              <a:rPr dirty="0" sz="2400" spc="-15">
                <a:latin typeface="Arial Rounded MT Bold"/>
                <a:cs typeface="Arial Rounded MT Bold"/>
              </a:rPr>
              <a:t>circuitos </a:t>
            </a:r>
            <a:r>
              <a:rPr dirty="0" sz="2400">
                <a:latin typeface="Arial Rounded MT Bold"/>
                <a:cs typeface="Arial Rounded MT Bold"/>
              </a:rPr>
              <a:t>o </a:t>
            </a:r>
            <a:r>
              <a:rPr dirty="0" sz="2400" spc="-20">
                <a:latin typeface="Arial Rounded MT Bold"/>
                <a:cs typeface="Arial Rounded MT Bold"/>
              </a:rPr>
              <a:t>redes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secuencia 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012 </a:t>
            </a:r>
            <a:r>
              <a:rPr dirty="0" sz="2400" spc="-5">
                <a:latin typeface="Arial Rounded MT Bold"/>
                <a:cs typeface="Arial Rounded MT Bold"/>
              </a:rPr>
              <a:t>desacoplados  </a:t>
            </a:r>
            <a:r>
              <a:rPr dirty="0" sz="2400" spc="-15">
                <a:latin typeface="Arial Rounded MT Bold"/>
                <a:cs typeface="Arial Rounded MT Bold"/>
              </a:rPr>
              <a:t>para </a:t>
            </a:r>
            <a:r>
              <a:rPr dirty="0" sz="2400" spc="-5">
                <a:latin typeface="Arial Rounded MT Bold"/>
                <a:cs typeface="Arial Rounded MT Bold"/>
              </a:rPr>
              <a:t>el análisis de situaciones</a:t>
            </a:r>
            <a:r>
              <a:rPr dirty="0" sz="2400" spc="15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desequilibradas.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282003"/>
            <a:ext cx="496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solidFill>
                  <a:srgbClr val="0000FF"/>
                </a:solidFill>
                <a:latin typeface="Arial"/>
                <a:cs typeface="Arial"/>
              </a:rPr>
              <a:t>Circuitos simétricos </a:t>
            </a:r>
            <a:r>
              <a:rPr dirty="0" sz="3200" b="1" i="0">
                <a:solidFill>
                  <a:srgbClr val="0000FF"/>
                </a:solidFill>
                <a:latin typeface="Arial"/>
                <a:cs typeface="Arial"/>
              </a:rPr>
              <a:t>Y -</a:t>
            </a:r>
            <a:r>
              <a:rPr dirty="0" sz="3200" spc="-80" b="1" i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24600" y="261937"/>
            <a:ext cx="1485900" cy="1114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400" y="904875"/>
            <a:ext cx="5964459" cy="2823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3400" y="4572000"/>
            <a:ext cx="1979930" cy="171767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0" rIns="0" bIns="0" rtlCol="0" vert="horz">
            <a:spAutoFit/>
          </a:bodyPr>
          <a:lstStyle/>
          <a:p>
            <a:pPr marL="69215">
              <a:lnSpc>
                <a:spcPts val="3515"/>
              </a:lnSpc>
              <a:tabLst>
                <a:tab pos="464184" algn="l"/>
              </a:tabLst>
            </a:pPr>
            <a:r>
              <a:rPr dirty="0" sz="3000" spc="90" i="1">
                <a:latin typeface="Times New Roman"/>
                <a:cs typeface="Times New Roman"/>
              </a:rPr>
              <a:t>I</a:t>
            </a:r>
            <a:r>
              <a:rPr dirty="0" baseline="-23809" sz="2625" spc="135" i="1">
                <a:latin typeface="Times New Roman"/>
                <a:cs typeface="Times New Roman"/>
              </a:rPr>
              <a:t>a	</a:t>
            </a:r>
            <a:r>
              <a:rPr dirty="0" sz="3000" spc="10">
                <a:latin typeface="Symbol"/>
                <a:cs typeface="Symbol"/>
              </a:rPr>
              <a:t></a:t>
            </a:r>
            <a:r>
              <a:rPr dirty="0" sz="3000" spc="10">
                <a:latin typeface="Times New Roman"/>
                <a:cs typeface="Times New Roman"/>
              </a:rPr>
              <a:t> </a:t>
            </a:r>
            <a:r>
              <a:rPr dirty="0" sz="3000" spc="60" i="1">
                <a:latin typeface="Times New Roman"/>
                <a:cs typeface="Times New Roman"/>
              </a:rPr>
              <a:t>I</a:t>
            </a:r>
            <a:r>
              <a:rPr dirty="0" baseline="-23809" sz="2625" spc="89" i="1">
                <a:latin typeface="Times New Roman"/>
                <a:cs typeface="Times New Roman"/>
              </a:rPr>
              <a:t>ab  </a:t>
            </a:r>
            <a:r>
              <a:rPr dirty="0" sz="3000" spc="10">
                <a:latin typeface="Symbol"/>
                <a:cs typeface="Symbol"/>
              </a:rPr>
              <a:t></a:t>
            </a:r>
            <a:r>
              <a:rPr dirty="0" sz="3000" spc="-375">
                <a:latin typeface="Times New Roman"/>
                <a:cs typeface="Times New Roman"/>
              </a:rPr>
              <a:t> </a:t>
            </a:r>
            <a:r>
              <a:rPr dirty="0" sz="3000" spc="45" i="1">
                <a:latin typeface="Times New Roman"/>
                <a:cs typeface="Times New Roman"/>
              </a:rPr>
              <a:t>I</a:t>
            </a:r>
            <a:r>
              <a:rPr dirty="0" baseline="-23809" sz="2625" spc="67" i="1">
                <a:latin typeface="Times New Roman"/>
                <a:cs typeface="Times New Roman"/>
              </a:rPr>
              <a:t>ca</a:t>
            </a:r>
            <a:endParaRPr baseline="-23809" sz="2625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1000"/>
              </a:spcBef>
              <a:tabLst>
                <a:tab pos="454025" algn="l"/>
              </a:tabLst>
            </a:pPr>
            <a:r>
              <a:rPr dirty="0" sz="3000" spc="60" i="1">
                <a:latin typeface="Times New Roman"/>
                <a:cs typeface="Times New Roman"/>
              </a:rPr>
              <a:t>I</a:t>
            </a:r>
            <a:r>
              <a:rPr dirty="0" baseline="-23809" sz="2625" spc="89" i="1">
                <a:latin typeface="Times New Roman"/>
                <a:cs typeface="Times New Roman"/>
              </a:rPr>
              <a:t>b	</a:t>
            </a:r>
            <a:r>
              <a:rPr dirty="0" sz="3000" spc="10">
                <a:latin typeface="Symbol"/>
                <a:cs typeface="Symbol"/>
              </a:rPr>
              <a:t></a:t>
            </a:r>
            <a:r>
              <a:rPr dirty="0" sz="3000" spc="10">
                <a:latin typeface="Times New Roman"/>
                <a:cs typeface="Times New Roman"/>
              </a:rPr>
              <a:t> </a:t>
            </a:r>
            <a:r>
              <a:rPr dirty="0" sz="3000" spc="40" i="1">
                <a:latin typeface="Times New Roman"/>
                <a:cs typeface="Times New Roman"/>
              </a:rPr>
              <a:t>I</a:t>
            </a:r>
            <a:r>
              <a:rPr dirty="0" baseline="-23809" sz="2625" spc="60" i="1">
                <a:latin typeface="Times New Roman"/>
                <a:cs typeface="Times New Roman"/>
              </a:rPr>
              <a:t>bc  </a:t>
            </a:r>
            <a:r>
              <a:rPr dirty="0" sz="3000" spc="10">
                <a:latin typeface="Symbol"/>
                <a:cs typeface="Symbol"/>
              </a:rPr>
              <a:t></a:t>
            </a:r>
            <a:r>
              <a:rPr dirty="0" sz="3000" spc="-315">
                <a:latin typeface="Times New Roman"/>
                <a:cs typeface="Times New Roman"/>
              </a:rPr>
              <a:t> </a:t>
            </a:r>
            <a:r>
              <a:rPr dirty="0" sz="3000" spc="60" i="1">
                <a:latin typeface="Times New Roman"/>
                <a:cs typeface="Times New Roman"/>
              </a:rPr>
              <a:t>I</a:t>
            </a:r>
            <a:r>
              <a:rPr dirty="0" baseline="-23809" sz="2625" spc="89" i="1">
                <a:latin typeface="Times New Roman"/>
                <a:cs typeface="Times New Roman"/>
              </a:rPr>
              <a:t>ab</a:t>
            </a:r>
            <a:endParaRPr baseline="-23809" sz="2625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1005"/>
              </a:spcBef>
              <a:tabLst>
                <a:tab pos="447040" algn="l"/>
              </a:tabLst>
            </a:pPr>
            <a:r>
              <a:rPr dirty="0" sz="3000" spc="75" i="1">
                <a:latin typeface="Times New Roman"/>
                <a:cs typeface="Times New Roman"/>
              </a:rPr>
              <a:t>I</a:t>
            </a:r>
            <a:r>
              <a:rPr dirty="0" baseline="-23809" sz="2625" spc="112" i="1">
                <a:latin typeface="Times New Roman"/>
                <a:cs typeface="Times New Roman"/>
              </a:rPr>
              <a:t>c	</a:t>
            </a:r>
            <a:r>
              <a:rPr dirty="0" sz="3000" spc="10">
                <a:latin typeface="Symbol"/>
                <a:cs typeface="Symbol"/>
              </a:rPr>
              <a:t></a:t>
            </a:r>
            <a:r>
              <a:rPr dirty="0" sz="3000" spc="10">
                <a:latin typeface="Times New Roman"/>
                <a:cs typeface="Times New Roman"/>
              </a:rPr>
              <a:t> </a:t>
            </a:r>
            <a:r>
              <a:rPr dirty="0" sz="3000" spc="45" i="1">
                <a:latin typeface="Times New Roman"/>
                <a:cs typeface="Times New Roman"/>
              </a:rPr>
              <a:t>I</a:t>
            </a:r>
            <a:r>
              <a:rPr dirty="0" baseline="-23809" sz="2625" spc="67" i="1">
                <a:latin typeface="Times New Roman"/>
                <a:cs typeface="Times New Roman"/>
              </a:rPr>
              <a:t>ca  </a:t>
            </a:r>
            <a:r>
              <a:rPr dirty="0" sz="3000" spc="10">
                <a:latin typeface="Symbol"/>
                <a:cs typeface="Symbol"/>
              </a:rPr>
              <a:t></a:t>
            </a:r>
            <a:r>
              <a:rPr dirty="0" sz="3000" spc="-320">
                <a:latin typeface="Times New Roman"/>
                <a:cs typeface="Times New Roman"/>
              </a:rPr>
              <a:t> </a:t>
            </a:r>
            <a:r>
              <a:rPr dirty="0" sz="3000" spc="40" i="1">
                <a:latin typeface="Times New Roman"/>
                <a:cs typeface="Times New Roman"/>
              </a:rPr>
              <a:t>I</a:t>
            </a:r>
            <a:r>
              <a:rPr dirty="0" baseline="-23809" sz="2625" spc="60" i="1">
                <a:latin typeface="Times New Roman"/>
                <a:cs typeface="Times New Roman"/>
              </a:rPr>
              <a:t>bc</a:t>
            </a:r>
            <a:endParaRPr baseline="-23809" sz="262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913123"/>
            <a:ext cx="61150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Considerando </a:t>
            </a: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15">
                <a:latin typeface="Arial Rounded MT Bold"/>
                <a:cs typeface="Arial Rounded MT Bold"/>
              </a:rPr>
              <a:t>circuito </a:t>
            </a:r>
            <a:r>
              <a:rPr dirty="0" sz="2400" spc="-10">
                <a:latin typeface="Arial Rounded MT Bold"/>
                <a:cs typeface="Arial Rounded MT Bold"/>
              </a:rPr>
              <a:t>conectado </a:t>
            </a:r>
            <a:r>
              <a:rPr dirty="0" sz="2400" spc="-5">
                <a:latin typeface="Arial Rounded MT Bold"/>
                <a:cs typeface="Arial Rounded MT Bold"/>
              </a:rPr>
              <a:t>en</a:t>
            </a:r>
            <a:r>
              <a:rPr dirty="0" sz="2400" spc="7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"/>
                <a:cs typeface="Arial"/>
              </a:rPr>
              <a:t>Δ</a:t>
            </a:r>
            <a:r>
              <a:rPr dirty="0" sz="2400" spc="-5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67200" y="4495800"/>
            <a:ext cx="3167380" cy="180975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83820" rIns="0" bIns="0" rtlCol="0" vert="horz">
            <a:spAutoFit/>
          </a:bodyPr>
          <a:lstStyle/>
          <a:p>
            <a:pPr marL="69215">
              <a:lnSpc>
                <a:spcPct val="100000"/>
              </a:lnSpc>
              <a:spcBef>
                <a:spcPts val="660"/>
              </a:spcBef>
            </a:pPr>
            <a:r>
              <a:rPr dirty="0" baseline="13888" sz="4500" spc="104" i="1">
                <a:latin typeface="Times New Roman"/>
                <a:cs typeface="Times New Roman"/>
              </a:rPr>
              <a:t>I</a:t>
            </a:r>
            <a:r>
              <a:rPr dirty="0" sz="1700" spc="70" i="1">
                <a:latin typeface="Times New Roman"/>
                <a:cs typeface="Times New Roman"/>
              </a:rPr>
              <a:t>a</a:t>
            </a:r>
            <a:r>
              <a:rPr dirty="0" sz="1700" spc="70">
                <a:latin typeface="Times New Roman"/>
                <a:cs typeface="Times New Roman"/>
              </a:rPr>
              <a:t>,012  </a:t>
            </a:r>
            <a:r>
              <a:rPr dirty="0" baseline="13888" sz="4500" spc="7">
                <a:latin typeface="Symbol"/>
                <a:cs typeface="Symbol"/>
              </a:rPr>
              <a:t></a:t>
            </a:r>
            <a:r>
              <a:rPr dirty="0" baseline="13888" sz="4500" spc="7">
                <a:latin typeface="Times New Roman"/>
                <a:cs typeface="Times New Roman"/>
              </a:rPr>
              <a:t> </a:t>
            </a:r>
            <a:r>
              <a:rPr dirty="0" baseline="13888" sz="4500" spc="89" i="1">
                <a:latin typeface="Times New Roman"/>
                <a:cs typeface="Times New Roman"/>
              </a:rPr>
              <a:t>I</a:t>
            </a:r>
            <a:r>
              <a:rPr dirty="0" sz="1700" spc="60" i="1">
                <a:latin typeface="Times New Roman"/>
                <a:cs typeface="Times New Roman"/>
              </a:rPr>
              <a:t>ab</a:t>
            </a:r>
            <a:r>
              <a:rPr dirty="0" sz="1700" spc="60">
                <a:latin typeface="Times New Roman"/>
                <a:cs typeface="Times New Roman"/>
              </a:rPr>
              <a:t>,012</a:t>
            </a:r>
            <a:r>
              <a:rPr dirty="0" sz="1700" spc="545">
                <a:latin typeface="Times New Roman"/>
                <a:cs typeface="Times New Roman"/>
              </a:rPr>
              <a:t>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-607">
                <a:latin typeface="Times New Roman"/>
                <a:cs typeface="Times New Roman"/>
              </a:rPr>
              <a:t> </a:t>
            </a:r>
            <a:r>
              <a:rPr dirty="0" baseline="13888" sz="4500" spc="82" i="1">
                <a:latin typeface="Times New Roman"/>
                <a:cs typeface="Times New Roman"/>
              </a:rPr>
              <a:t>I</a:t>
            </a:r>
            <a:r>
              <a:rPr dirty="0" sz="1700" spc="55" i="1">
                <a:latin typeface="Times New Roman"/>
                <a:cs typeface="Times New Roman"/>
              </a:rPr>
              <a:t>ca</a:t>
            </a:r>
            <a:r>
              <a:rPr dirty="0" sz="1700" spc="55">
                <a:latin typeface="Times New Roman"/>
                <a:cs typeface="Times New Roman"/>
              </a:rPr>
              <a:t>,012</a:t>
            </a:r>
            <a:endParaRPr sz="1700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1270"/>
              </a:spcBef>
            </a:pPr>
            <a:r>
              <a:rPr dirty="0" baseline="13888" sz="4500" spc="82" i="1">
                <a:latin typeface="Times New Roman"/>
                <a:cs typeface="Times New Roman"/>
              </a:rPr>
              <a:t>I</a:t>
            </a:r>
            <a:r>
              <a:rPr dirty="0" sz="1700" spc="55" i="1">
                <a:latin typeface="Times New Roman"/>
                <a:cs typeface="Times New Roman"/>
              </a:rPr>
              <a:t>b</a:t>
            </a:r>
            <a:r>
              <a:rPr dirty="0" sz="1700" spc="55">
                <a:latin typeface="Times New Roman"/>
                <a:cs typeface="Times New Roman"/>
              </a:rPr>
              <a:t>,012  </a:t>
            </a:r>
            <a:r>
              <a:rPr dirty="0" baseline="13888" sz="4500" spc="7">
                <a:latin typeface="Symbol"/>
                <a:cs typeface="Symbol"/>
              </a:rPr>
              <a:t></a:t>
            </a:r>
            <a:r>
              <a:rPr dirty="0" baseline="13888" sz="4500" spc="7">
                <a:latin typeface="Times New Roman"/>
                <a:cs typeface="Times New Roman"/>
              </a:rPr>
              <a:t> </a:t>
            </a:r>
            <a:r>
              <a:rPr dirty="0" baseline="13888" sz="4500" spc="75" i="1">
                <a:latin typeface="Times New Roman"/>
                <a:cs typeface="Times New Roman"/>
              </a:rPr>
              <a:t>I</a:t>
            </a:r>
            <a:r>
              <a:rPr dirty="0" sz="1700" spc="50" i="1">
                <a:latin typeface="Times New Roman"/>
                <a:cs typeface="Times New Roman"/>
              </a:rPr>
              <a:t>bc</a:t>
            </a:r>
            <a:r>
              <a:rPr dirty="0" sz="1700" spc="50">
                <a:latin typeface="Times New Roman"/>
                <a:cs typeface="Times New Roman"/>
              </a:rPr>
              <a:t>,012 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-509">
                <a:latin typeface="Times New Roman"/>
                <a:cs typeface="Times New Roman"/>
              </a:rPr>
              <a:t> </a:t>
            </a:r>
            <a:r>
              <a:rPr dirty="0" baseline="13888" sz="4500" spc="89" i="1">
                <a:latin typeface="Times New Roman"/>
                <a:cs typeface="Times New Roman"/>
              </a:rPr>
              <a:t>I</a:t>
            </a:r>
            <a:r>
              <a:rPr dirty="0" sz="1700" spc="60" i="1">
                <a:latin typeface="Times New Roman"/>
                <a:cs typeface="Times New Roman"/>
              </a:rPr>
              <a:t>ab</a:t>
            </a:r>
            <a:r>
              <a:rPr dirty="0" sz="1700" spc="60">
                <a:latin typeface="Times New Roman"/>
                <a:cs typeface="Times New Roman"/>
              </a:rPr>
              <a:t>,012</a:t>
            </a:r>
            <a:endParaRPr sz="1700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1275"/>
              </a:spcBef>
            </a:pPr>
            <a:r>
              <a:rPr dirty="0" baseline="13888" sz="4500" spc="89" i="1">
                <a:latin typeface="Times New Roman"/>
                <a:cs typeface="Times New Roman"/>
              </a:rPr>
              <a:t>I</a:t>
            </a:r>
            <a:r>
              <a:rPr dirty="0" sz="1700" spc="60" i="1">
                <a:latin typeface="Times New Roman"/>
                <a:cs typeface="Times New Roman"/>
              </a:rPr>
              <a:t>c</a:t>
            </a:r>
            <a:r>
              <a:rPr dirty="0" sz="1700" spc="60">
                <a:latin typeface="Times New Roman"/>
                <a:cs typeface="Times New Roman"/>
              </a:rPr>
              <a:t>,012  </a:t>
            </a:r>
            <a:r>
              <a:rPr dirty="0" baseline="13888" sz="4500" spc="7">
                <a:latin typeface="Symbol"/>
                <a:cs typeface="Symbol"/>
              </a:rPr>
              <a:t></a:t>
            </a:r>
            <a:r>
              <a:rPr dirty="0" baseline="13888" sz="4500" spc="7">
                <a:latin typeface="Times New Roman"/>
                <a:cs typeface="Times New Roman"/>
              </a:rPr>
              <a:t> </a:t>
            </a:r>
            <a:r>
              <a:rPr dirty="0" baseline="13888" sz="4500" spc="82" i="1">
                <a:latin typeface="Times New Roman"/>
                <a:cs typeface="Times New Roman"/>
              </a:rPr>
              <a:t>I</a:t>
            </a:r>
            <a:r>
              <a:rPr dirty="0" sz="1700" spc="55" i="1">
                <a:latin typeface="Times New Roman"/>
                <a:cs typeface="Times New Roman"/>
              </a:rPr>
              <a:t>ca</a:t>
            </a:r>
            <a:r>
              <a:rPr dirty="0" sz="1700" spc="55">
                <a:latin typeface="Times New Roman"/>
                <a:cs typeface="Times New Roman"/>
              </a:rPr>
              <a:t>,012 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-487">
                <a:latin typeface="Times New Roman"/>
                <a:cs typeface="Times New Roman"/>
              </a:rPr>
              <a:t> </a:t>
            </a:r>
            <a:r>
              <a:rPr dirty="0" baseline="13888" sz="4500" spc="75" i="1">
                <a:latin typeface="Times New Roman"/>
                <a:cs typeface="Times New Roman"/>
              </a:rPr>
              <a:t>I</a:t>
            </a:r>
            <a:r>
              <a:rPr dirty="0" sz="1700" spc="50" i="1">
                <a:latin typeface="Times New Roman"/>
                <a:cs typeface="Times New Roman"/>
              </a:rPr>
              <a:t>bc</a:t>
            </a:r>
            <a:r>
              <a:rPr dirty="0" sz="1700" spc="50">
                <a:latin typeface="Times New Roman"/>
                <a:cs typeface="Times New Roman"/>
              </a:rPr>
              <a:t>,012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71800" y="4876800"/>
            <a:ext cx="990600" cy="685800"/>
          </a:xfrm>
          <a:custGeom>
            <a:avLst/>
            <a:gdLst/>
            <a:ahLst/>
            <a:cxnLst/>
            <a:rect l="l" t="t" r="r" b="b"/>
            <a:pathLst>
              <a:path w="990600" h="685800">
                <a:moveTo>
                  <a:pt x="0" y="342900"/>
                </a:moveTo>
                <a:lnTo>
                  <a:pt x="198119" y="0"/>
                </a:lnTo>
                <a:lnTo>
                  <a:pt x="198119" y="171450"/>
                </a:lnTo>
                <a:lnTo>
                  <a:pt x="792479" y="171450"/>
                </a:lnTo>
                <a:lnTo>
                  <a:pt x="792479" y="0"/>
                </a:lnTo>
                <a:lnTo>
                  <a:pt x="990600" y="342900"/>
                </a:lnTo>
                <a:lnTo>
                  <a:pt x="792479" y="685800"/>
                </a:lnTo>
                <a:lnTo>
                  <a:pt x="792479" y="514350"/>
                </a:lnTo>
                <a:lnTo>
                  <a:pt x="198119" y="514350"/>
                </a:lnTo>
                <a:lnTo>
                  <a:pt x="198119" y="685800"/>
                </a:lnTo>
                <a:lnTo>
                  <a:pt x="0" y="342900"/>
                </a:lnTo>
                <a:close/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282003"/>
            <a:ext cx="496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solidFill>
                  <a:srgbClr val="7D9CE8"/>
                </a:solidFill>
                <a:latin typeface="Arial"/>
                <a:cs typeface="Arial"/>
              </a:rPr>
              <a:t>Circuitos simétricos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Y -</a:t>
            </a:r>
            <a:r>
              <a:rPr dirty="0" sz="3200" spc="-8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866521"/>
            <a:ext cx="746252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Las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corrientes </a:t>
            </a:r>
            <a:r>
              <a:rPr dirty="0" sz="2400" spc="1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línea en 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un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circuito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conectado  en </a:t>
            </a:r>
            <a:r>
              <a:rPr dirty="0" sz="2400">
                <a:solidFill>
                  <a:srgbClr val="000099"/>
                </a:solidFill>
                <a:latin typeface="Arial"/>
                <a:cs typeface="Arial"/>
              </a:rPr>
              <a:t>Δ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no tienen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corrientes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secuencia </a:t>
            </a:r>
            <a:r>
              <a:rPr dirty="0" sz="2400" spc="-50">
                <a:solidFill>
                  <a:srgbClr val="000099"/>
                </a:solidFill>
                <a:latin typeface="Arial Rounded MT Bold"/>
                <a:cs typeface="Arial Rounded MT Bold"/>
              </a:rPr>
              <a:t>cero,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esto  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981263"/>
            <a:ext cx="7308850" cy="60198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97155" rIns="0" bIns="0" rtlCol="0" vert="horz">
            <a:spAutoFit/>
          </a:bodyPr>
          <a:lstStyle/>
          <a:p>
            <a:pPr marL="69850">
              <a:lnSpc>
                <a:spcPct val="100000"/>
              </a:lnSpc>
              <a:spcBef>
                <a:spcPts val="765"/>
              </a:spcBef>
              <a:tabLst>
                <a:tab pos="1760220" algn="l"/>
              </a:tabLst>
            </a:pP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a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42" i="1">
                <a:latin typeface="Times New Roman"/>
                <a:cs typeface="Times New Roman"/>
              </a:rPr>
              <a:t>I</a:t>
            </a:r>
            <a:r>
              <a:rPr dirty="0" sz="1700" spc="95" i="1">
                <a:latin typeface="Times New Roman"/>
                <a:cs typeface="Times New Roman"/>
              </a:rPr>
              <a:t>b</a:t>
            </a:r>
            <a:r>
              <a:rPr dirty="0" sz="1700" spc="290" i="1">
                <a:latin typeface="Times New Roman"/>
                <a:cs typeface="Times New Roman"/>
              </a:rPr>
              <a:t>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-262">
                <a:latin typeface="Times New Roman"/>
                <a:cs typeface="Times New Roman"/>
              </a:rPr>
              <a:t> </a:t>
            </a:r>
            <a:r>
              <a:rPr dirty="0" baseline="13888" sz="4500" spc="165" i="1">
                <a:latin typeface="Times New Roman"/>
                <a:cs typeface="Times New Roman"/>
              </a:rPr>
              <a:t>I</a:t>
            </a:r>
            <a:r>
              <a:rPr dirty="0" sz="1700" spc="110" i="1">
                <a:latin typeface="Times New Roman"/>
                <a:cs typeface="Times New Roman"/>
              </a:rPr>
              <a:t>c	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n 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27" i="1">
                <a:latin typeface="Times New Roman"/>
                <a:cs typeface="Times New Roman"/>
              </a:rPr>
              <a:t>I</a:t>
            </a:r>
            <a:r>
              <a:rPr dirty="0" sz="1700" spc="85" i="1">
                <a:latin typeface="Times New Roman"/>
                <a:cs typeface="Times New Roman"/>
              </a:rPr>
              <a:t>a</a:t>
            </a:r>
            <a:r>
              <a:rPr dirty="0" sz="1700" spc="85">
                <a:latin typeface="Times New Roman"/>
                <a:cs typeface="Times New Roman"/>
              </a:rPr>
              <a:t>,012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12" i="1">
                <a:latin typeface="Times New Roman"/>
                <a:cs typeface="Times New Roman"/>
              </a:rPr>
              <a:t>I</a:t>
            </a:r>
            <a:r>
              <a:rPr dirty="0" sz="1700" spc="75" i="1">
                <a:latin typeface="Times New Roman"/>
                <a:cs typeface="Times New Roman"/>
              </a:rPr>
              <a:t>b</a:t>
            </a:r>
            <a:r>
              <a:rPr dirty="0" sz="1700" spc="75">
                <a:latin typeface="Times New Roman"/>
                <a:cs typeface="Times New Roman"/>
              </a:rPr>
              <a:t>,012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20" i="1">
                <a:latin typeface="Times New Roman"/>
                <a:cs typeface="Times New Roman"/>
              </a:rPr>
              <a:t>I</a:t>
            </a:r>
            <a:r>
              <a:rPr dirty="0" sz="1700" spc="80" i="1">
                <a:latin typeface="Times New Roman"/>
                <a:cs typeface="Times New Roman"/>
              </a:rPr>
              <a:t>c</a:t>
            </a:r>
            <a:r>
              <a:rPr dirty="0" sz="1700" spc="80">
                <a:latin typeface="Times New Roman"/>
                <a:cs typeface="Times New Roman"/>
              </a:rPr>
              <a:t>,012 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50">
                <a:latin typeface="Times New Roman"/>
                <a:cs typeface="Times New Roman"/>
              </a:rPr>
              <a:t>3</a:t>
            </a:r>
            <a:r>
              <a:rPr dirty="0" baseline="13888" sz="4500" spc="150" i="1">
                <a:latin typeface="Times New Roman"/>
                <a:cs typeface="Times New Roman"/>
              </a:rPr>
              <a:t>I</a:t>
            </a:r>
            <a:r>
              <a:rPr dirty="0" sz="1700" spc="100" i="1">
                <a:latin typeface="Times New Roman"/>
                <a:cs typeface="Times New Roman"/>
              </a:rPr>
              <a:t>a</a:t>
            </a:r>
            <a:r>
              <a:rPr dirty="0" sz="1700" spc="100">
                <a:latin typeface="Times New Roman"/>
                <a:cs typeface="Times New Roman"/>
              </a:rPr>
              <a:t>,0 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-7">
                <a:latin typeface="Times New Roman"/>
                <a:cs typeface="Times New Roman"/>
              </a:rPr>
              <a:t> </a:t>
            </a:r>
            <a:r>
              <a:rPr dirty="0" baseline="13888" sz="4500" spc="127">
                <a:latin typeface="Times New Roman"/>
                <a:cs typeface="Times New Roman"/>
              </a:rPr>
              <a:t>0</a:t>
            </a:r>
            <a:endParaRPr baseline="13888" sz="4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2848292"/>
            <a:ext cx="148336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Arial Rounded MT Bold"/>
                <a:cs typeface="Arial Rounded MT Bold"/>
              </a:rPr>
              <a:t>entonces: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6000" y="2895600"/>
            <a:ext cx="2786380" cy="180975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83820" rIns="0" bIns="0" rtlCol="0" vert="horz">
            <a:spAutoFit/>
          </a:bodyPr>
          <a:lstStyle/>
          <a:p>
            <a:pPr marL="69215">
              <a:lnSpc>
                <a:spcPct val="100000"/>
              </a:lnSpc>
              <a:spcBef>
                <a:spcPts val="660"/>
              </a:spcBef>
            </a:pPr>
            <a:r>
              <a:rPr dirty="0" baseline="13888" sz="4500" spc="67" i="1">
                <a:latin typeface="Times New Roman"/>
                <a:cs typeface="Times New Roman"/>
              </a:rPr>
              <a:t>I</a:t>
            </a:r>
            <a:r>
              <a:rPr dirty="0" sz="1700" spc="45" i="1">
                <a:latin typeface="Times New Roman"/>
                <a:cs typeface="Times New Roman"/>
              </a:rPr>
              <a:t>a</a:t>
            </a:r>
            <a:r>
              <a:rPr dirty="0" sz="1700" spc="45">
                <a:latin typeface="Times New Roman"/>
                <a:cs typeface="Times New Roman"/>
              </a:rPr>
              <a:t>,12  </a:t>
            </a:r>
            <a:r>
              <a:rPr dirty="0" baseline="13888" sz="4500" spc="7">
                <a:latin typeface="Symbol"/>
                <a:cs typeface="Symbol"/>
              </a:rPr>
              <a:t></a:t>
            </a:r>
            <a:r>
              <a:rPr dirty="0" baseline="13888" sz="4500" spc="7">
                <a:latin typeface="Times New Roman"/>
                <a:cs typeface="Times New Roman"/>
              </a:rPr>
              <a:t> </a:t>
            </a:r>
            <a:r>
              <a:rPr dirty="0" baseline="13888" sz="4500" spc="52" i="1">
                <a:latin typeface="Times New Roman"/>
                <a:cs typeface="Times New Roman"/>
              </a:rPr>
              <a:t>I</a:t>
            </a:r>
            <a:r>
              <a:rPr dirty="0" sz="1700" spc="35" i="1">
                <a:latin typeface="Times New Roman"/>
                <a:cs typeface="Times New Roman"/>
              </a:rPr>
              <a:t>ab</a:t>
            </a:r>
            <a:r>
              <a:rPr dirty="0" sz="1700" spc="35">
                <a:latin typeface="Times New Roman"/>
                <a:cs typeface="Times New Roman"/>
              </a:rPr>
              <a:t>,12</a:t>
            </a:r>
            <a:r>
              <a:rPr dirty="0" sz="1700" spc="495">
                <a:latin typeface="Times New Roman"/>
                <a:cs typeface="Times New Roman"/>
              </a:rPr>
              <a:t>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-405">
                <a:latin typeface="Times New Roman"/>
                <a:cs typeface="Times New Roman"/>
              </a:rPr>
              <a:t> </a:t>
            </a:r>
            <a:r>
              <a:rPr dirty="0" baseline="13888" sz="4500" spc="52" i="1">
                <a:latin typeface="Times New Roman"/>
                <a:cs typeface="Times New Roman"/>
              </a:rPr>
              <a:t>I</a:t>
            </a:r>
            <a:r>
              <a:rPr dirty="0" sz="1700" spc="35" i="1">
                <a:latin typeface="Times New Roman"/>
                <a:cs typeface="Times New Roman"/>
              </a:rPr>
              <a:t>ca</a:t>
            </a:r>
            <a:r>
              <a:rPr dirty="0" sz="1700" spc="35">
                <a:latin typeface="Times New Roman"/>
                <a:cs typeface="Times New Roman"/>
              </a:rPr>
              <a:t>,12</a:t>
            </a:r>
            <a:endParaRPr sz="1700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1270"/>
              </a:spcBef>
            </a:pPr>
            <a:r>
              <a:rPr dirty="0" baseline="13888" sz="4500" spc="44" i="1">
                <a:latin typeface="Times New Roman"/>
                <a:cs typeface="Times New Roman"/>
              </a:rPr>
              <a:t>I</a:t>
            </a:r>
            <a:r>
              <a:rPr dirty="0" sz="1700" spc="30" i="1">
                <a:latin typeface="Times New Roman"/>
                <a:cs typeface="Times New Roman"/>
              </a:rPr>
              <a:t>b</a:t>
            </a:r>
            <a:r>
              <a:rPr dirty="0" sz="1700" spc="30">
                <a:latin typeface="Times New Roman"/>
                <a:cs typeface="Times New Roman"/>
              </a:rPr>
              <a:t>,12  </a:t>
            </a:r>
            <a:r>
              <a:rPr dirty="0" baseline="13888" sz="4500" spc="7">
                <a:latin typeface="Symbol"/>
                <a:cs typeface="Symbol"/>
              </a:rPr>
              <a:t></a:t>
            </a:r>
            <a:r>
              <a:rPr dirty="0" baseline="13888" sz="4500" spc="7">
                <a:latin typeface="Times New Roman"/>
                <a:cs typeface="Times New Roman"/>
              </a:rPr>
              <a:t> </a:t>
            </a:r>
            <a:r>
              <a:rPr dirty="0" baseline="13888" sz="4500" spc="44" i="1">
                <a:latin typeface="Times New Roman"/>
                <a:cs typeface="Times New Roman"/>
              </a:rPr>
              <a:t>I</a:t>
            </a:r>
            <a:r>
              <a:rPr dirty="0" sz="1700" spc="30" i="1">
                <a:latin typeface="Times New Roman"/>
                <a:cs typeface="Times New Roman"/>
              </a:rPr>
              <a:t>bc</a:t>
            </a:r>
            <a:r>
              <a:rPr dirty="0" sz="1700" spc="30">
                <a:latin typeface="Times New Roman"/>
                <a:cs typeface="Times New Roman"/>
              </a:rPr>
              <a:t>,12 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-359">
                <a:latin typeface="Times New Roman"/>
                <a:cs typeface="Times New Roman"/>
              </a:rPr>
              <a:t> </a:t>
            </a:r>
            <a:r>
              <a:rPr dirty="0" baseline="13888" sz="4500" spc="52" i="1">
                <a:latin typeface="Times New Roman"/>
                <a:cs typeface="Times New Roman"/>
              </a:rPr>
              <a:t>I</a:t>
            </a:r>
            <a:r>
              <a:rPr dirty="0" sz="1700" spc="35" i="1">
                <a:latin typeface="Times New Roman"/>
                <a:cs typeface="Times New Roman"/>
              </a:rPr>
              <a:t>ab</a:t>
            </a:r>
            <a:r>
              <a:rPr dirty="0" sz="1700" spc="35">
                <a:latin typeface="Times New Roman"/>
                <a:cs typeface="Times New Roman"/>
              </a:rPr>
              <a:t>,12</a:t>
            </a:r>
            <a:endParaRPr sz="1700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1275"/>
              </a:spcBef>
            </a:pPr>
            <a:r>
              <a:rPr dirty="0" baseline="13888" sz="4500" spc="60" i="1">
                <a:latin typeface="Times New Roman"/>
                <a:cs typeface="Times New Roman"/>
              </a:rPr>
              <a:t>I</a:t>
            </a:r>
            <a:r>
              <a:rPr dirty="0" sz="1700" spc="40" i="1">
                <a:latin typeface="Times New Roman"/>
                <a:cs typeface="Times New Roman"/>
              </a:rPr>
              <a:t>c</a:t>
            </a:r>
            <a:r>
              <a:rPr dirty="0" sz="1700" spc="40">
                <a:latin typeface="Times New Roman"/>
                <a:cs typeface="Times New Roman"/>
              </a:rPr>
              <a:t>,12  </a:t>
            </a:r>
            <a:r>
              <a:rPr dirty="0" baseline="13888" sz="4500" spc="7">
                <a:latin typeface="Symbol"/>
                <a:cs typeface="Symbol"/>
              </a:rPr>
              <a:t></a:t>
            </a:r>
            <a:r>
              <a:rPr dirty="0" baseline="13888" sz="4500" spc="7">
                <a:latin typeface="Times New Roman"/>
                <a:cs typeface="Times New Roman"/>
              </a:rPr>
              <a:t> </a:t>
            </a:r>
            <a:r>
              <a:rPr dirty="0" baseline="13888" sz="4500" spc="52" i="1">
                <a:latin typeface="Times New Roman"/>
                <a:cs typeface="Times New Roman"/>
              </a:rPr>
              <a:t>I</a:t>
            </a:r>
            <a:r>
              <a:rPr dirty="0" sz="1700" spc="35" i="1">
                <a:latin typeface="Times New Roman"/>
                <a:cs typeface="Times New Roman"/>
              </a:rPr>
              <a:t>ca</a:t>
            </a:r>
            <a:r>
              <a:rPr dirty="0" sz="1700" spc="35">
                <a:latin typeface="Times New Roman"/>
                <a:cs typeface="Times New Roman"/>
              </a:rPr>
              <a:t>,12 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-434">
                <a:latin typeface="Times New Roman"/>
                <a:cs typeface="Times New Roman"/>
              </a:rPr>
              <a:t> </a:t>
            </a:r>
            <a:r>
              <a:rPr dirty="0" baseline="13888" sz="4500" spc="44" i="1">
                <a:latin typeface="Times New Roman"/>
                <a:cs typeface="Times New Roman"/>
              </a:rPr>
              <a:t>I</a:t>
            </a:r>
            <a:r>
              <a:rPr dirty="0" sz="1700" spc="30" i="1">
                <a:latin typeface="Times New Roman"/>
                <a:cs typeface="Times New Roman"/>
              </a:rPr>
              <a:t>bc</a:t>
            </a:r>
            <a:r>
              <a:rPr dirty="0" sz="1700" spc="30">
                <a:latin typeface="Times New Roman"/>
                <a:cs typeface="Times New Roman"/>
              </a:rPr>
              <a:t>,12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4982845"/>
            <a:ext cx="22707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Rounded MT Bold"/>
                <a:cs typeface="Arial Rounded MT Bold"/>
              </a:rPr>
              <a:t>Si se </a:t>
            </a:r>
            <a:r>
              <a:rPr dirty="0" sz="2400" spc="-5">
                <a:latin typeface="Arial Rounded MT Bold"/>
                <a:cs typeface="Arial Rounded MT Bold"/>
              </a:rPr>
              <a:t>tiene</a:t>
            </a:r>
            <a:r>
              <a:rPr dirty="0" sz="2400" spc="-11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que: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71800" y="4876863"/>
            <a:ext cx="4624705" cy="636905"/>
          </a:xfrm>
          <a:custGeom>
            <a:avLst/>
            <a:gdLst/>
            <a:ahLst/>
            <a:cxnLst/>
            <a:rect l="l" t="t" r="r" b="b"/>
            <a:pathLst>
              <a:path w="4624705" h="636904">
                <a:moveTo>
                  <a:pt x="0" y="636587"/>
                </a:moveTo>
                <a:lnTo>
                  <a:pt x="4624451" y="636587"/>
                </a:lnTo>
                <a:lnTo>
                  <a:pt x="4624451" y="0"/>
                </a:lnTo>
                <a:lnTo>
                  <a:pt x="0" y="0"/>
                </a:lnTo>
                <a:lnTo>
                  <a:pt x="0" y="6365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830948" y="4886179"/>
            <a:ext cx="127000" cy="2914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750" spc="20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4748" y="5156048"/>
            <a:ext cx="413384" cy="2914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750" spc="-35" i="1">
                <a:latin typeface="Times New Roman"/>
                <a:cs typeface="Times New Roman"/>
              </a:rPr>
              <a:t>c</a:t>
            </a:r>
            <a:r>
              <a:rPr dirty="0" sz="1750" spc="120" i="1">
                <a:latin typeface="Times New Roman"/>
                <a:cs typeface="Times New Roman"/>
              </a:rPr>
              <a:t>a</a:t>
            </a:r>
            <a:r>
              <a:rPr dirty="0" sz="1750" spc="65">
                <a:latin typeface="Times New Roman"/>
                <a:cs typeface="Times New Roman"/>
              </a:rPr>
              <a:t>,</a:t>
            </a:r>
            <a:r>
              <a:rPr dirty="0" sz="1750" spc="20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6798" y="5156048"/>
            <a:ext cx="424180" cy="2914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750" spc="-20" i="1">
                <a:latin typeface="Times New Roman"/>
                <a:cs typeface="Times New Roman"/>
              </a:rPr>
              <a:t>a</a:t>
            </a:r>
            <a:r>
              <a:rPr dirty="0" sz="1750" spc="95" i="1">
                <a:latin typeface="Times New Roman"/>
                <a:cs typeface="Times New Roman"/>
              </a:rPr>
              <a:t>b</a:t>
            </a:r>
            <a:r>
              <a:rPr dirty="0" sz="1750" spc="65">
                <a:latin typeface="Times New Roman"/>
                <a:cs typeface="Times New Roman"/>
              </a:rPr>
              <a:t>,</a:t>
            </a:r>
            <a:r>
              <a:rPr dirty="0" sz="1750" spc="20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14989" y="4994756"/>
            <a:ext cx="1707514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14814" sz="4500" spc="37" i="1">
                <a:latin typeface="Times New Roman"/>
                <a:cs typeface="Times New Roman"/>
              </a:rPr>
              <a:t>I</a:t>
            </a:r>
            <a:r>
              <a:rPr dirty="0" sz="1750" spc="25" i="1">
                <a:latin typeface="Times New Roman"/>
                <a:cs typeface="Times New Roman"/>
              </a:rPr>
              <a:t>ca</a:t>
            </a:r>
            <a:r>
              <a:rPr dirty="0" sz="1750" spc="25">
                <a:latin typeface="Times New Roman"/>
                <a:cs typeface="Times New Roman"/>
              </a:rPr>
              <a:t>,1 </a:t>
            </a:r>
            <a:r>
              <a:rPr dirty="0" baseline="14814" sz="4500" spc="82">
                <a:latin typeface="Symbol"/>
                <a:cs typeface="Symbol"/>
              </a:rPr>
              <a:t></a:t>
            </a:r>
            <a:r>
              <a:rPr dirty="0" baseline="14814" sz="4500" spc="-480">
                <a:latin typeface="Times New Roman"/>
                <a:cs typeface="Times New Roman"/>
              </a:rPr>
              <a:t> </a:t>
            </a:r>
            <a:r>
              <a:rPr dirty="0" baseline="14814" sz="4500" spc="30" i="1">
                <a:latin typeface="Times New Roman"/>
                <a:cs typeface="Times New Roman"/>
              </a:rPr>
              <a:t>aI</a:t>
            </a:r>
            <a:r>
              <a:rPr dirty="0" sz="1750" spc="20" i="1">
                <a:latin typeface="Times New Roman"/>
                <a:cs typeface="Times New Roman"/>
              </a:rPr>
              <a:t>ab</a:t>
            </a:r>
            <a:r>
              <a:rPr dirty="0" sz="1750" spc="20">
                <a:latin typeface="Times New Roman"/>
                <a:cs typeface="Times New Roman"/>
              </a:rPr>
              <a:t>,1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60880" y="4895683"/>
            <a:ext cx="1453515" cy="484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665480" algn="l"/>
                <a:tab pos="1308735" algn="l"/>
              </a:tabLst>
            </a:pPr>
            <a:r>
              <a:rPr dirty="0" sz="3000" spc="30" i="1">
                <a:latin typeface="Times New Roman"/>
                <a:cs typeface="Times New Roman"/>
              </a:rPr>
              <a:t>I</a:t>
            </a:r>
            <a:r>
              <a:rPr dirty="0" sz="3000" spc="30" i="1">
                <a:latin typeface="Times New Roman"/>
                <a:cs typeface="Times New Roman"/>
              </a:rPr>
              <a:t>	</a:t>
            </a:r>
            <a:r>
              <a:rPr dirty="0" sz="3000" spc="55">
                <a:latin typeface="Symbol"/>
                <a:cs typeface="Symbol"/>
              </a:rPr>
              <a:t></a:t>
            </a:r>
            <a:r>
              <a:rPr dirty="0" sz="3000" spc="-140">
                <a:latin typeface="Times New Roman"/>
                <a:cs typeface="Times New Roman"/>
              </a:rPr>
              <a:t> </a:t>
            </a:r>
            <a:r>
              <a:rPr dirty="0" sz="3000" spc="50" i="1">
                <a:latin typeface="Times New Roman"/>
                <a:cs typeface="Times New Roman"/>
              </a:rPr>
              <a:t>a</a:t>
            </a:r>
            <a:r>
              <a:rPr dirty="0" sz="3000" i="1">
                <a:latin typeface="Times New Roman"/>
                <a:cs typeface="Times New Roman"/>
              </a:rPr>
              <a:t>	</a:t>
            </a:r>
            <a:r>
              <a:rPr dirty="0" sz="3000" spc="3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05000" y="5943600"/>
            <a:ext cx="7038975" cy="665480"/>
          </a:xfrm>
          <a:custGeom>
            <a:avLst/>
            <a:gdLst/>
            <a:ahLst/>
            <a:cxnLst/>
            <a:rect l="l" t="t" r="r" b="b"/>
            <a:pathLst>
              <a:path w="7038975" h="665479">
                <a:moveTo>
                  <a:pt x="0" y="665162"/>
                </a:moveTo>
                <a:lnTo>
                  <a:pt x="7038975" y="665162"/>
                </a:lnTo>
                <a:lnTo>
                  <a:pt x="7038975" y="0"/>
                </a:lnTo>
                <a:lnTo>
                  <a:pt x="0" y="0"/>
                </a:lnTo>
                <a:lnTo>
                  <a:pt x="0" y="665162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32307" y="6286875"/>
            <a:ext cx="38100" cy="21590"/>
          </a:xfrm>
          <a:custGeom>
            <a:avLst/>
            <a:gdLst/>
            <a:ahLst/>
            <a:cxnLst/>
            <a:rect l="l" t="t" r="r" b="b"/>
            <a:pathLst>
              <a:path w="38100" h="21589">
                <a:moveTo>
                  <a:pt x="0" y="21385"/>
                </a:moveTo>
                <a:lnTo>
                  <a:pt x="37714" y="0"/>
                </a:lnTo>
              </a:path>
            </a:pathLst>
          </a:custGeom>
          <a:ln w="42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70809" y="6286875"/>
            <a:ext cx="92710" cy="152400"/>
          </a:xfrm>
          <a:custGeom>
            <a:avLst/>
            <a:gdLst/>
            <a:ahLst/>
            <a:cxnLst/>
            <a:rect l="l" t="t" r="r" b="b"/>
            <a:pathLst>
              <a:path w="92710" h="152400">
                <a:moveTo>
                  <a:pt x="0" y="0"/>
                </a:moveTo>
                <a:lnTo>
                  <a:pt x="92361" y="151911"/>
                </a:lnTo>
              </a:path>
            </a:pathLst>
          </a:custGeom>
          <a:ln w="4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63171" y="6038379"/>
            <a:ext cx="102235" cy="400685"/>
          </a:xfrm>
          <a:custGeom>
            <a:avLst/>
            <a:gdLst/>
            <a:ahLst/>
            <a:cxnLst/>
            <a:rect l="l" t="t" r="r" b="b"/>
            <a:pathLst>
              <a:path w="102235" h="400685">
                <a:moveTo>
                  <a:pt x="0" y="400407"/>
                </a:moveTo>
                <a:lnTo>
                  <a:pt x="101632" y="0"/>
                </a:lnTo>
              </a:path>
            </a:pathLst>
          </a:custGeom>
          <a:ln w="4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64804" y="6036898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 h="0">
                <a:moveTo>
                  <a:pt x="0" y="0"/>
                </a:moveTo>
                <a:lnTo>
                  <a:pt x="193994" y="0"/>
                </a:lnTo>
              </a:path>
            </a:pathLst>
          </a:custGeom>
          <a:ln w="42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813450" y="6012927"/>
            <a:ext cx="430530" cy="410845"/>
          </a:xfrm>
          <a:custGeom>
            <a:avLst/>
            <a:gdLst/>
            <a:ahLst/>
            <a:cxnLst/>
            <a:rect l="l" t="t" r="r" b="b"/>
            <a:pathLst>
              <a:path w="430530" h="410845">
                <a:moveTo>
                  <a:pt x="68022" y="270622"/>
                </a:moveTo>
                <a:lnTo>
                  <a:pt x="31565" y="270622"/>
                </a:lnTo>
                <a:lnTo>
                  <a:pt x="125472" y="410739"/>
                </a:lnTo>
                <a:lnTo>
                  <a:pt x="143950" y="410739"/>
                </a:lnTo>
                <a:lnTo>
                  <a:pt x="153971" y="370918"/>
                </a:lnTo>
                <a:lnTo>
                  <a:pt x="134711" y="370918"/>
                </a:lnTo>
                <a:lnTo>
                  <a:pt x="68022" y="270622"/>
                </a:lnTo>
                <a:close/>
              </a:path>
              <a:path w="430530" h="410845">
                <a:moveTo>
                  <a:pt x="430338" y="0"/>
                </a:moveTo>
                <a:lnTo>
                  <a:pt x="228649" y="0"/>
                </a:lnTo>
                <a:lnTo>
                  <a:pt x="134711" y="370918"/>
                </a:lnTo>
                <a:lnTo>
                  <a:pt x="153971" y="370918"/>
                </a:lnTo>
                <a:lnTo>
                  <a:pt x="242493" y="19163"/>
                </a:lnTo>
                <a:lnTo>
                  <a:pt x="430338" y="19163"/>
                </a:lnTo>
                <a:lnTo>
                  <a:pt x="430338" y="0"/>
                </a:lnTo>
                <a:close/>
              </a:path>
              <a:path w="430530" h="410845">
                <a:moveTo>
                  <a:pt x="52345" y="247045"/>
                </a:moveTo>
                <a:lnTo>
                  <a:pt x="0" y="275791"/>
                </a:lnTo>
                <a:lnTo>
                  <a:pt x="6149" y="286854"/>
                </a:lnTo>
                <a:lnTo>
                  <a:pt x="31565" y="270622"/>
                </a:lnTo>
                <a:lnTo>
                  <a:pt x="68022" y="270622"/>
                </a:lnTo>
                <a:lnTo>
                  <a:pt x="52345" y="247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100469" y="6286875"/>
            <a:ext cx="38100" cy="21590"/>
          </a:xfrm>
          <a:custGeom>
            <a:avLst/>
            <a:gdLst/>
            <a:ahLst/>
            <a:cxnLst/>
            <a:rect l="l" t="t" r="r" b="b"/>
            <a:pathLst>
              <a:path w="38100" h="21589">
                <a:moveTo>
                  <a:pt x="0" y="21385"/>
                </a:moveTo>
                <a:lnTo>
                  <a:pt x="37840" y="0"/>
                </a:lnTo>
              </a:path>
            </a:pathLst>
          </a:custGeom>
          <a:ln w="42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138940" y="6286875"/>
            <a:ext cx="92710" cy="152400"/>
          </a:xfrm>
          <a:custGeom>
            <a:avLst/>
            <a:gdLst/>
            <a:ahLst/>
            <a:cxnLst/>
            <a:rect l="l" t="t" r="r" b="b"/>
            <a:pathLst>
              <a:path w="92709" h="152400">
                <a:moveTo>
                  <a:pt x="0" y="0"/>
                </a:moveTo>
                <a:lnTo>
                  <a:pt x="92393" y="151911"/>
                </a:lnTo>
              </a:path>
            </a:pathLst>
          </a:custGeom>
          <a:ln w="4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31333" y="6038379"/>
            <a:ext cx="100965" cy="400685"/>
          </a:xfrm>
          <a:custGeom>
            <a:avLst/>
            <a:gdLst/>
            <a:ahLst/>
            <a:cxnLst/>
            <a:rect l="l" t="t" r="r" b="b"/>
            <a:pathLst>
              <a:path w="100965" h="400685">
                <a:moveTo>
                  <a:pt x="0" y="400407"/>
                </a:moveTo>
                <a:lnTo>
                  <a:pt x="100907" y="0"/>
                </a:lnTo>
              </a:path>
            </a:pathLst>
          </a:custGeom>
          <a:ln w="4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332241" y="6036898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5" h="0">
                <a:moveTo>
                  <a:pt x="0" y="0"/>
                </a:moveTo>
                <a:lnTo>
                  <a:pt x="194877" y="0"/>
                </a:lnTo>
              </a:path>
            </a:pathLst>
          </a:custGeom>
          <a:ln w="42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081549" y="6012927"/>
            <a:ext cx="430530" cy="410845"/>
          </a:xfrm>
          <a:custGeom>
            <a:avLst/>
            <a:gdLst/>
            <a:ahLst/>
            <a:cxnLst/>
            <a:rect l="l" t="t" r="r" b="b"/>
            <a:pathLst>
              <a:path w="430529" h="410845">
                <a:moveTo>
                  <a:pt x="68010" y="270622"/>
                </a:moveTo>
                <a:lnTo>
                  <a:pt x="31533" y="270622"/>
                </a:lnTo>
                <a:lnTo>
                  <a:pt x="124872" y="410739"/>
                </a:lnTo>
                <a:lnTo>
                  <a:pt x="144108" y="410739"/>
                </a:lnTo>
                <a:lnTo>
                  <a:pt x="154113" y="370918"/>
                </a:lnTo>
                <a:lnTo>
                  <a:pt x="134648" y="370918"/>
                </a:lnTo>
                <a:lnTo>
                  <a:pt x="68010" y="270622"/>
                </a:lnTo>
                <a:close/>
              </a:path>
              <a:path w="430529" h="410845">
                <a:moveTo>
                  <a:pt x="430433" y="0"/>
                </a:moveTo>
                <a:lnTo>
                  <a:pt x="227987" y="0"/>
                </a:lnTo>
                <a:lnTo>
                  <a:pt x="134648" y="370918"/>
                </a:lnTo>
                <a:lnTo>
                  <a:pt x="154113" y="370918"/>
                </a:lnTo>
                <a:lnTo>
                  <a:pt x="242493" y="19163"/>
                </a:lnTo>
                <a:lnTo>
                  <a:pt x="430433" y="19163"/>
                </a:lnTo>
                <a:lnTo>
                  <a:pt x="430433" y="0"/>
                </a:lnTo>
                <a:close/>
              </a:path>
              <a:path w="430529" h="410845">
                <a:moveTo>
                  <a:pt x="52345" y="247045"/>
                </a:moveTo>
                <a:lnTo>
                  <a:pt x="0" y="275791"/>
                </a:lnTo>
                <a:lnTo>
                  <a:pt x="6306" y="286854"/>
                </a:lnTo>
                <a:lnTo>
                  <a:pt x="31533" y="270622"/>
                </a:lnTo>
                <a:lnTo>
                  <a:pt x="68010" y="270622"/>
                </a:lnTo>
                <a:lnTo>
                  <a:pt x="52345" y="247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948888" y="6092111"/>
            <a:ext cx="81788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13888" sz="4500" spc="97" i="1">
                <a:latin typeface="Times New Roman"/>
                <a:cs typeface="Times New Roman"/>
              </a:rPr>
              <a:t>I</a:t>
            </a:r>
            <a:r>
              <a:rPr dirty="0" sz="1700" spc="65" i="1">
                <a:latin typeface="Times New Roman"/>
                <a:cs typeface="Times New Roman"/>
              </a:rPr>
              <a:t>a</a:t>
            </a:r>
            <a:r>
              <a:rPr dirty="0" sz="1700" spc="65">
                <a:latin typeface="Times New Roman"/>
                <a:cs typeface="Times New Roman"/>
              </a:rPr>
              <a:t>,1</a:t>
            </a:r>
            <a:r>
              <a:rPr dirty="0" sz="1700" spc="330">
                <a:latin typeface="Times New Roman"/>
                <a:cs typeface="Times New Roman"/>
              </a:rPr>
              <a:t> </a:t>
            </a:r>
            <a:r>
              <a:rPr dirty="0" baseline="13888" sz="4500" spc="104">
                <a:latin typeface="Symbol"/>
                <a:cs typeface="Symbol"/>
              </a:rPr>
              <a:t></a:t>
            </a:r>
            <a:endParaRPr baseline="13888" sz="45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28241" y="5994034"/>
            <a:ext cx="191198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3000" spc="45">
                <a:latin typeface="Times New Roman"/>
                <a:cs typeface="Times New Roman"/>
              </a:rPr>
              <a:t>3</a:t>
            </a:r>
            <a:r>
              <a:rPr dirty="0" sz="3000" spc="45" i="1">
                <a:latin typeface="Times New Roman"/>
                <a:cs typeface="Times New Roman"/>
              </a:rPr>
              <a:t>I</a:t>
            </a:r>
            <a:r>
              <a:rPr dirty="0" baseline="-24509" sz="2550" spc="67" i="1">
                <a:latin typeface="Times New Roman"/>
                <a:cs typeface="Times New Roman"/>
              </a:rPr>
              <a:t>ab</a:t>
            </a:r>
            <a:r>
              <a:rPr dirty="0" baseline="-24509" sz="2550" spc="67">
                <a:latin typeface="Times New Roman"/>
                <a:cs typeface="Times New Roman"/>
              </a:rPr>
              <a:t>,1</a:t>
            </a:r>
            <a:r>
              <a:rPr dirty="0" sz="3000" spc="45">
                <a:latin typeface="Symbol"/>
                <a:cs typeface="Symbol"/>
              </a:rPr>
              <a:t></a:t>
            </a:r>
            <a:r>
              <a:rPr dirty="0" sz="3000" spc="-430">
                <a:latin typeface="Times New Roman"/>
                <a:cs typeface="Times New Roman"/>
              </a:rPr>
              <a:t> </a:t>
            </a:r>
            <a:r>
              <a:rPr dirty="0" sz="3000" spc="70">
                <a:latin typeface="Symbol"/>
                <a:cs typeface="Symbol"/>
              </a:rPr>
              <a:t></a:t>
            </a:r>
            <a:r>
              <a:rPr dirty="0" sz="3000" spc="-434">
                <a:latin typeface="Times New Roman"/>
                <a:cs typeface="Times New Roman"/>
              </a:rPr>
              <a:t> </a:t>
            </a:r>
            <a:r>
              <a:rPr dirty="0" sz="3000" spc="25">
                <a:latin typeface="Times New Roman"/>
                <a:cs typeface="Times New Roman"/>
              </a:rPr>
              <a:t>30º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75335" y="6092111"/>
            <a:ext cx="85851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13888" sz="4500" spc="165" i="1">
                <a:latin typeface="Times New Roman"/>
                <a:cs typeface="Times New Roman"/>
              </a:rPr>
              <a:t>I</a:t>
            </a:r>
            <a:r>
              <a:rPr dirty="0" sz="1700" spc="110" i="1">
                <a:latin typeface="Times New Roman"/>
                <a:cs typeface="Times New Roman"/>
              </a:rPr>
              <a:t>a</a:t>
            </a:r>
            <a:r>
              <a:rPr dirty="0" sz="1700" spc="110">
                <a:latin typeface="Times New Roman"/>
                <a:cs typeface="Times New Roman"/>
              </a:rPr>
              <a:t>,2</a:t>
            </a:r>
            <a:r>
              <a:rPr dirty="0" sz="1700" spc="465">
                <a:latin typeface="Times New Roman"/>
                <a:cs typeface="Times New Roman"/>
              </a:rPr>
              <a:t> </a:t>
            </a:r>
            <a:r>
              <a:rPr dirty="0" baseline="13888" sz="4500" spc="104">
                <a:latin typeface="Symbol"/>
                <a:cs typeface="Symbol"/>
              </a:rPr>
              <a:t></a:t>
            </a:r>
            <a:endParaRPr baseline="13888" sz="45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96003" y="5994034"/>
            <a:ext cx="162560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3000" spc="55">
                <a:latin typeface="Times New Roman"/>
                <a:cs typeface="Times New Roman"/>
              </a:rPr>
              <a:t>3</a:t>
            </a:r>
            <a:r>
              <a:rPr dirty="0" sz="3000" spc="55" i="1">
                <a:latin typeface="Times New Roman"/>
                <a:cs typeface="Times New Roman"/>
              </a:rPr>
              <a:t>I</a:t>
            </a:r>
            <a:r>
              <a:rPr dirty="0" baseline="-24509" sz="2550" spc="82" i="1">
                <a:latin typeface="Times New Roman"/>
                <a:cs typeface="Times New Roman"/>
              </a:rPr>
              <a:t>ab</a:t>
            </a:r>
            <a:r>
              <a:rPr dirty="0" baseline="-24509" sz="2550" spc="82">
                <a:latin typeface="Times New Roman"/>
                <a:cs typeface="Times New Roman"/>
              </a:rPr>
              <a:t>,2</a:t>
            </a:r>
            <a:r>
              <a:rPr dirty="0" sz="3000" spc="55">
                <a:latin typeface="Symbol"/>
                <a:cs typeface="Symbol"/>
              </a:rPr>
              <a:t></a:t>
            </a:r>
            <a:r>
              <a:rPr dirty="0" sz="3000" spc="55">
                <a:latin typeface="Times New Roman"/>
                <a:cs typeface="Times New Roman"/>
              </a:rPr>
              <a:t>30º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739" y="6049962"/>
            <a:ext cx="14827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20">
                <a:latin typeface="Arial Rounded MT Bold"/>
                <a:cs typeface="Arial Rounded MT Bold"/>
              </a:rPr>
              <a:t>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-15">
                <a:latin typeface="Arial Rounded MT Bold"/>
                <a:cs typeface="Arial Rounded MT Bold"/>
              </a:rPr>
              <a:t>on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s: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282003"/>
            <a:ext cx="496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solidFill>
                  <a:srgbClr val="7D9CE8"/>
                </a:solidFill>
                <a:latin typeface="Arial"/>
                <a:cs typeface="Arial"/>
              </a:rPr>
              <a:t>Circuitos simétricos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Y -</a:t>
            </a:r>
            <a:r>
              <a:rPr dirty="0" sz="3200" spc="-8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942721"/>
            <a:ext cx="7463155" cy="75501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2860"/>
              </a:lnSpc>
              <a:spcBef>
                <a:spcPts val="210"/>
              </a:spcBef>
              <a:tabLst>
                <a:tab pos="1041400" algn="l"/>
                <a:tab pos="3213735" algn="l"/>
                <a:tab pos="3780154" algn="l"/>
                <a:tab pos="5353050" algn="l"/>
                <a:tab pos="6686550" algn="l"/>
                <a:tab pos="718756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h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 spc="-55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a	</a:t>
            </a:r>
            <a:r>
              <a:rPr dirty="0" sz="2400" spc="10">
                <a:latin typeface="Arial Rounded MT Bold"/>
                <a:cs typeface="Arial Rounded MT Bold"/>
              </a:rPr>
              <a:t>c</a:t>
            </a:r>
            <a:r>
              <a:rPr dirty="0" sz="2400" spc="-10">
                <a:latin typeface="Arial Rounded MT Bold"/>
                <a:cs typeface="Arial Rounded MT Bold"/>
              </a:rPr>
              <a:t>on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>
                <a:latin typeface="Arial Rounded MT Bold"/>
                <a:cs typeface="Arial Rounded MT Bold"/>
              </a:rPr>
              <a:t>de</a:t>
            </a:r>
            <a:r>
              <a:rPr dirty="0" sz="2400" spc="-60">
                <a:latin typeface="Arial Rounded MT Bold"/>
                <a:cs typeface="Arial Rounded MT Bold"/>
              </a:rPr>
              <a:t>r</a:t>
            </a:r>
            <a:r>
              <a:rPr dirty="0" sz="2400" spc="10">
                <a:latin typeface="Arial Rounded MT Bold"/>
                <a:cs typeface="Arial Rounded MT Bold"/>
              </a:rPr>
              <a:t>a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do	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>
                <a:latin typeface="Arial Rounded MT Bold"/>
                <a:cs typeface="Arial Rounded MT Bold"/>
              </a:rPr>
              <a:t>s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s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10">
                <a:latin typeface="Arial Rounded MT Bold"/>
                <a:cs typeface="Arial Rounded MT Bold"/>
              </a:rPr>
              <a:t>on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s	s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5">
                <a:latin typeface="Arial Rounded MT Bold"/>
                <a:cs typeface="Arial Rounded MT Bold"/>
              </a:rPr>
              <a:t>emp</a:t>
            </a:r>
            <a:r>
              <a:rPr dirty="0" sz="2400" spc="-60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-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	</a:t>
            </a:r>
            <a:r>
              <a:rPr dirty="0" sz="2400" spc="-10">
                <a:latin typeface="Arial Rounded MT Bold"/>
                <a:cs typeface="Arial Rounded MT Bold"/>
              </a:rPr>
              <a:t>el  </a:t>
            </a:r>
            <a:r>
              <a:rPr dirty="0" sz="2400" spc="-15">
                <a:latin typeface="Arial Rounded MT Bold"/>
                <a:cs typeface="Arial Rounded MT Bold"/>
              </a:rPr>
              <a:t>circuito</a:t>
            </a:r>
            <a:r>
              <a:rPr dirty="0" sz="2400" spc="-3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"/>
                <a:cs typeface="Arial"/>
              </a:rPr>
              <a:t>Δ</a:t>
            </a:r>
            <a:r>
              <a:rPr dirty="0" sz="2400" spc="-5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2133600"/>
            <a:ext cx="2167255" cy="171450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8636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680"/>
              </a:spcBef>
              <a:tabLst>
                <a:tab pos="594995" algn="l"/>
              </a:tabLst>
            </a:pPr>
            <a:r>
              <a:rPr dirty="0" baseline="13888" sz="4500" spc="-22" i="1">
                <a:latin typeface="Times New Roman"/>
                <a:cs typeface="Times New Roman"/>
              </a:rPr>
              <a:t>V</a:t>
            </a:r>
            <a:r>
              <a:rPr dirty="0" sz="1700" spc="-15" i="1">
                <a:latin typeface="Times New Roman"/>
                <a:cs typeface="Times New Roman"/>
              </a:rPr>
              <a:t>ab	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-22" i="1">
                <a:latin typeface="Times New Roman"/>
                <a:cs typeface="Times New Roman"/>
              </a:rPr>
              <a:t>V</a:t>
            </a:r>
            <a:r>
              <a:rPr dirty="0" sz="1700" spc="-15" i="1">
                <a:latin typeface="Times New Roman"/>
                <a:cs typeface="Times New Roman"/>
              </a:rPr>
              <a:t>an</a:t>
            </a:r>
            <a:r>
              <a:rPr dirty="0" sz="1700" spc="-40" i="1">
                <a:latin typeface="Times New Roman"/>
                <a:cs typeface="Times New Roman"/>
              </a:rPr>
              <a:t> </a:t>
            </a:r>
            <a:r>
              <a:rPr dirty="0" baseline="13888" sz="4500" spc="52">
                <a:latin typeface="Symbol"/>
                <a:cs typeface="Symbol"/>
              </a:rPr>
              <a:t></a:t>
            </a:r>
            <a:r>
              <a:rPr dirty="0" baseline="13888" sz="4500" spc="52" i="1">
                <a:latin typeface="Times New Roman"/>
                <a:cs typeface="Times New Roman"/>
              </a:rPr>
              <a:t>V</a:t>
            </a:r>
            <a:r>
              <a:rPr dirty="0" sz="1700" spc="35" i="1">
                <a:latin typeface="Times New Roman"/>
                <a:cs typeface="Times New Roman"/>
              </a:rPr>
              <a:t>bn</a:t>
            </a:r>
            <a:endParaRPr sz="17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  <a:spcBef>
                <a:spcPts val="990"/>
              </a:spcBef>
              <a:tabLst>
                <a:tab pos="577215" algn="l"/>
              </a:tabLst>
            </a:pPr>
            <a:r>
              <a:rPr dirty="0" baseline="13888" sz="4500" spc="-52" i="1">
                <a:latin typeface="Times New Roman"/>
                <a:cs typeface="Times New Roman"/>
              </a:rPr>
              <a:t>V</a:t>
            </a:r>
            <a:r>
              <a:rPr dirty="0" sz="1700" spc="-35" i="1">
                <a:latin typeface="Times New Roman"/>
                <a:cs typeface="Times New Roman"/>
              </a:rPr>
              <a:t>bc	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-52" i="1">
                <a:latin typeface="Times New Roman"/>
                <a:cs typeface="Times New Roman"/>
              </a:rPr>
              <a:t>V</a:t>
            </a:r>
            <a:r>
              <a:rPr dirty="0" sz="1700" spc="-35" i="1">
                <a:latin typeface="Times New Roman"/>
                <a:cs typeface="Times New Roman"/>
              </a:rPr>
              <a:t>bn</a:t>
            </a:r>
            <a:r>
              <a:rPr dirty="0" sz="1700" spc="-30" i="1">
                <a:latin typeface="Times New Roman"/>
                <a:cs typeface="Times New Roman"/>
              </a:rPr>
              <a:t> </a:t>
            </a:r>
            <a:r>
              <a:rPr dirty="0" baseline="13888" sz="4500" spc="52">
                <a:latin typeface="Symbol"/>
                <a:cs typeface="Symbol"/>
              </a:rPr>
              <a:t></a:t>
            </a:r>
            <a:r>
              <a:rPr dirty="0" baseline="13888" sz="4500" spc="52" i="1">
                <a:latin typeface="Times New Roman"/>
                <a:cs typeface="Times New Roman"/>
              </a:rPr>
              <a:t>V</a:t>
            </a:r>
            <a:r>
              <a:rPr dirty="0" sz="1700" spc="35" i="1">
                <a:latin typeface="Times New Roman"/>
                <a:cs typeface="Times New Roman"/>
              </a:rPr>
              <a:t>cn</a:t>
            </a:r>
            <a:endParaRPr sz="17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  <a:spcBef>
                <a:spcPts val="1000"/>
              </a:spcBef>
              <a:tabLst>
                <a:tab pos="581025" algn="l"/>
              </a:tabLst>
            </a:pPr>
            <a:r>
              <a:rPr dirty="0" baseline="13888" sz="4500" spc="-52" i="1">
                <a:latin typeface="Times New Roman"/>
                <a:cs typeface="Times New Roman"/>
              </a:rPr>
              <a:t>V</a:t>
            </a:r>
            <a:r>
              <a:rPr dirty="0" sz="1700" spc="-35" i="1">
                <a:latin typeface="Times New Roman"/>
                <a:cs typeface="Times New Roman"/>
              </a:rPr>
              <a:t>ca	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-52" i="1">
                <a:latin typeface="Times New Roman"/>
                <a:cs typeface="Times New Roman"/>
              </a:rPr>
              <a:t>V</a:t>
            </a:r>
            <a:r>
              <a:rPr dirty="0" sz="1700" spc="-35" i="1">
                <a:latin typeface="Times New Roman"/>
                <a:cs typeface="Times New Roman"/>
              </a:rPr>
              <a:t>cn</a:t>
            </a:r>
            <a:r>
              <a:rPr dirty="0" sz="1700" spc="-15" i="1">
                <a:latin typeface="Times New Roman"/>
                <a:cs typeface="Times New Roman"/>
              </a:rPr>
              <a:t> </a:t>
            </a:r>
            <a:r>
              <a:rPr dirty="0" baseline="13888" sz="4500" spc="67">
                <a:latin typeface="Symbol"/>
                <a:cs typeface="Symbol"/>
              </a:rPr>
              <a:t></a:t>
            </a:r>
            <a:r>
              <a:rPr dirty="0" baseline="13888" sz="4500" spc="67" i="1">
                <a:latin typeface="Times New Roman"/>
                <a:cs typeface="Times New Roman"/>
              </a:rPr>
              <a:t>V</a:t>
            </a:r>
            <a:r>
              <a:rPr dirty="0" sz="1700" spc="45" i="1">
                <a:latin typeface="Times New Roman"/>
                <a:cs typeface="Times New Roman"/>
              </a:rPr>
              <a:t>an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4678045"/>
            <a:ext cx="74631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Las tensiones </a:t>
            </a:r>
            <a:r>
              <a:rPr dirty="0" sz="2400" spc="1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línea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a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línea en 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un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circuito </a:t>
            </a:r>
            <a:r>
              <a:rPr dirty="0" sz="2400" spc="57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trifásico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(</a:t>
            </a:r>
            <a:r>
              <a:rPr dirty="0" sz="2400" spc="-5">
                <a:solidFill>
                  <a:srgbClr val="000099"/>
                </a:solidFill>
                <a:latin typeface="Arial"/>
                <a:cs typeface="Arial"/>
              </a:rPr>
              <a:t>Δ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o Y)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no tienen tensiones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secuencia  </a:t>
            </a:r>
            <a:r>
              <a:rPr dirty="0" sz="2400" spc="-50">
                <a:solidFill>
                  <a:srgbClr val="000099"/>
                </a:solidFill>
                <a:latin typeface="Arial Rounded MT Bold"/>
                <a:cs typeface="Arial Rounded MT Bold"/>
              </a:rPr>
              <a:t>cero,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esto</a:t>
            </a:r>
            <a:r>
              <a:rPr dirty="0" sz="2400" spc="6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6800" y="5951537"/>
            <a:ext cx="7524750" cy="60198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9715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765"/>
              </a:spcBef>
            </a:pPr>
            <a:r>
              <a:rPr dirty="0" baseline="13888" sz="4500" spc="52" i="1">
                <a:latin typeface="Times New Roman"/>
                <a:cs typeface="Times New Roman"/>
              </a:rPr>
              <a:t>V</a:t>
            </a:r>
            <a:r>
              <a:rPr dirty="0" sz="1700" spc="35" i="1">
                <a:latin typeface="Times New Roman"/>
                <a:cs typeface="Times New Roman"/>
              </a:rPr>
              <a:t>ab </a:t>
            </a:r>
            <a:r>
              <a:rPr dirty="0" baseline="13888" sz="4500" spc="82">
                <a:latin typeface="Symbol"/>
                <a:cs typeface="Symbol"/>
              </a:rPr>
              <a:t></a:t>
            </a:r>
            <a:r>
              <a:rPr dirty="0" baseline="13888" sz="4500" spc="82" i="1">
                <a:latin typeface="Times New Roman"/>
                <a:cs typeface="Times New Roman"/>
              </a:rPr>
              <a:t>V</a:t>
            </a:r>
            <a:r>
              <a:rPr dirty="0" sz="1700" spc="55" i="1">
                <a:latin typeface="Times New Roman"/>
                <a:cs typeface="Times New Roman"/>
              </a:rPr>
              <a:t>bc </a:t>
            </a:r>
            <a:r>
              <a:rPr dirty="0" baseline="13888" sz="4500" spc="97">
                <a:latin typeface="Symbol"/>
                <a:cs typeface="Symbol"/>
              </a:rPr>
              <a:t></a:t>
            </a:r>
            <a:r>
              <a:rPr dirty="0" baseline="13888" sz="4500" spc="97" i="1">
                <a:latin typeface="Times New Roman"/>
                <a:cs typeface="Times New Roman"/>
              </a:rPr>
              <a:t>V</a:t>
            </a:r>
            <a:r>
              <a:rPr dirty="0" sz="1700" spc="65" i="1">
                <a:latin typeface="Times New Roman"/>
                <a:cs typeface="Times New Roman"/>
              </a:rPr>
              <a:t>ca </a:t>
            </a:r>
            <a:r>
              <a:rPr dirty="0" baseline="13888" sz="4500" spc="135">
                <a:latin typeface="Symbol"/>
                <a:cs typeface="Symbol"/>
              </a:rPr>
              <a:t></a:t>
            </a:r>
            <a:r>
              <a:rPr dirty="0" baseline="13888" sz="4500" spc="135">
                <a:latin typeface="Times New Roman"/>
                <a:cs typeface="Times New Roman"/>
              </a:rPr>
              <a:t> </a:t>
            </a:r>
            <a:r>
              <a:rPr dirty="0" baseline="13888" sz="4500" spc="52" i="1">
                <a:latin typeface="Times New Roman"/>
                <a:cs typeface="Times New Roman"/>
              </a:rPr>
              <a:t>V</a:t>
            </a:r>
            <a:r>
              <a:rPr dirty="0" sz="1700" spc="35" i="1">
                <a:latin typeface="Times New Roman"/>
                <a:cs typeface="Times New Roman"/>
              </a:rPr>
              <a:t>ab</a:t>
            </a:r>
            <a:r>
              <a:rPr dirty="0" sz="1700" spc="35">
                <a:latin typeface="Times New Roman"/>
                <a:cs typeface="Times New Roman"/>
              </a:rPr>
              <a:t>,012 </a:t>
            </a:r>
            <a:r>
              <a:rPr dirty="0" baseline="13888" sz="4500" spc="89">
                <a:latin typeface="Symbol"/>
                <a:cs typeface="Symbol"/>
              </a:rPr>
              <a:t></a:t>
            </a:r>
            <a:r>
              <a:rPr dirty="0" baseline="13888" sz="4500" spc="89" i="1">
                <a:latin typeface="Times New Roman"/>
                <a:cs typeface="Times New Roman"/>
              </a:rPr>
              <a:t>V</a:t>
            </a:r>
            <a:r>
              <a:rPr dirty="0" sz="1700" spc="60" i="1">
                <a:latin typeface="Times New Roman"/>
                <a:cs typeface="Times New Roman"/>
              </a:rPr>
              <a:t>bc</a:t>
            </a:r>
            <a:r>
              <a:rPr dirty="0" sz="1700" spc="60">
                <a:latin typeface="Times New Roman"/>
                <a:cs typeface="Times New Roman"/>
              </a:rPr>
              <a:t>,012 </a:t>
            </a:r>
            <a:r>
              <a:rPr dirty="0" baseline="13888" sz="4500" spc="97">
                <a:latin typeface="Symbol"/>
                <a:cs typeface="Symbol"/>
              </a:rPr>
              <a:t></a:t>
            </a:r>
            <a:r>
              <a:rPr dirty="0" baseline="13888" sz="4500" spc="97" i="1">
                <a:latin typeface="Times New Roman"/>
                <a:cs typeface="Times New Roman"/>
              </a:rPr>
              <a:t>V</a:t>
            </a:r>
            <a:r>
              <a:rPr dirty="0" sz="1700" spc="65" i="1">
                <a:latin typeface="Times New Roman"/>
                <a:cs typeface="Times New Roman"/>
              </a:rPr>
              <a:t>ca</a:t>
            </a:r>
            <a:r>
              <a:rPr dirty="0" sz="1700" spc="65">
                <a:latin typeface="Times New Roman"/>
                <a:cs typeface="Times New Roman"/>
              </a:rPr>
              <a:t>,012 </a:t>
            </a:r>
            <a:r>
              <a:rPr dirty="0" baseline="13888" sz="4500" spc="135">
                <a:latin typeface="Symbol"/>
                <a:cs typeface="Symbol"/>
              </a:rPr>
              <a:t></a:t>
            </a:r>
            <a:r>
              <a:rPr dirty="0" baseline="13888" sz="4500" spc="135">
                <a:latin typeface="Times New Roman"/>
                <a:cs typeface="Times New Roman"/>
              </a:rPr>
              <a:t> </a:t>
            </a:r>
            <a:r>
              <a:rPr dirty="0" baseline="13888" sz="4500" spc="-37">
                <a:latin typeface="Times New Roman"/>
                <a:cs typeface="Times New Roman"/>
              </a:rPr>
              <a:t>3</a:t>
            </a:r>
            <a:r>
              <a:rPr dirty="0" baseline="13888" sz="4500" spc="-37" i="1">
                <a:latin typeface="Times New Roman"/>
                <a:cs typeface="Times New Roman"/>
              </a:rPr>
              <a:t>V</a:t>
            </a:r>
            <a:r>
              <a:rPr dirty="0" sz="1700" spc="-25" i="1">
                <a:latin typeface="Times New Roman"/>
                <a:cs typeface="Times New Roman"/>
              </a:rPr>
              <a:t>ab</a:t>
            </a:r>
            <a:r>
              <a:rPr dirty="0" sz="1700" spc="-25">
                <a:latin typeface="Times New Roman"/>
                <a:cs typeface="Times New Roman"/>
              </a:rPr>
              <a:t>,0 </a:t>
            </a:r>
            <a:r>
              <a:rPr dirty="0" baseline="13888" sz="4500" spc="135">
                <a:latin typeface="Symbol"/>
                <a:cs typeface="Symbol"/>
              </a:rPr>
              <a:t></a:t>
            </a:r>
            <a:r>
              <a:rPr dirty="0" baseline="13888" sz="4500" spc="-247">
                <a:latin typeface="Times New Roman"/>
                <a:cs typeface="Times New Roman"/>
              </a:rPr>
              <a:t> </a:t>
            </a:r>
            <a:r>
              <a:rPr dirty="0" baseline="13888" sz="4500" spc="127">
                <a:latin typeface="Times New Roman"/>
                <a:cs typeface="Times New Roman"/>
              </a:rPr>
              <a:t>0</a:t>
            </a:r>
            <a:endParaRPr baseline="13888" sz="4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48200" y="2057400"/>
            <a:ext cx="3357879" cy="180975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8382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660"/>
              </a:spcBef>
            </a:pPr>
            <a:r>
              <a:rPr dirty="0" baseline="13888" sz="4500" spc="30" i="1">
                <a:latin typeface="Times New Roman"/>
                <a:cs typeface="Times New Roman"/>
              </a:rPr>
              <a:t>V</a:t>
            </a:r>
            <a:r>
              <a:rPr dirty="0" sz="1700" spc="20" i="1">
                <a:latin typeface="Times New Roman"/>
                <a:cs typeface="Times New Roman"/>
              </a:rPr>
              <a:t>ab</a:t>
            </a:r>
            <a:r>
              <a:rPr dirty="0" sz="1700" spc="20">
                <a:latin typeface="Times New Roman"/>
                <a:cs typeface="Times New Roman"/>
              </a:rPr>
              <a:t>,012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30" i="1">
                <a:latin typeface="Times New Roman"/>
                <a:cs typeface="Times New Roman"/>
              </a:rPr>
              <a:t>V</a:t>
            </a:r>
            <a:r>
              <a:rPr dirty="0" sz="1700" spc="20" i="1">
                <a:latin typeface="Times New Roman"/>
                <a:cs typeface="Times New Roman"/>
              </a:rPr>
              <a:t>an</a:t>
            </a:r>
            <a:r>
              <a:rPr dirty="0" sz="1700" spc="20">
                <a:latin typeface="Times New Roman"/>
                <a:cs typeface="Times New Roman"/>
              </a:rPr>
              <a:t>,012</a:t>
            </a:r>
            <a:r>
              <a:rPr dirty="0" sz="1700" spc="25">
                <a:latin typeface="Times New Roman"/>
                <a:cs typeface="Times New Roman"/>
              </a:rPr>
              <a:t> </a:t>
            </a:r>
            <a:r>
              <a:rPr dirty="0" baseline="13888" sz="4500" spc="60">
                <a:latin typeface="Symbol"/>
                <a:cs typeface="Symbol"/>
              </a:rPr>
              <a:t></a:t>
            </a:r>
            <a:r>
              <a:rPr dirty="0" baseline="13888" sz="4500" spc="60" i="1">
                <a:latin typeface="Times New Roman"/>
                <a:cs typeface="Times New Roman"/>
              </a:rPr>
              <a:t>V</a:t>
            </a:r>
            <a:r>
              <a:rPr dirty="0" sz="1700" spc="40" i="1">
                <a:latin typeface="Times New Roman"/>
                <a:cs typeface="Times New Roman"/>
              </a:rPr>
              <a:t>bn</a:t>
            </a:r>
            <a:r>
              <a:rPr dirty="0" sz="1700" spc="40">
                <a:latin typeface="Times New Roman"/>
                <a:cs typeface="Times New Roman"/>
              </a:rPr>
              <a:t>,012</a:t>
            </a:r>
            <a:endParaRPr sz="17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  <a:spcBef>
                <a:spcPts val="1270"/>
              </a:spcBef>
            </a:pPr>
            <a:r>
              <a:rPr dirty="0" baseline="13888" sz="4500" spc="15" i="1">
                <a:latin typeface="Times New Roman"/>
                <a:cs typeface="Times New Roman"/>
              </a:rPr>
              <a:t>V</a:t>
            </a:r>
            <a:r>
              <a:rPr dirty="0" sz="1700" spc="10" i="1">
                <a:latin typeface="Times New Roman"/>
                <a:cs typeface="Times New Roman"/>
              </a:rPr>
              <a:t>bc</a:t>
            </a:r>
            <a:r>
              <a:rPr dirty="0" sz="1700" spc="10">
                <a:latin typeface="Times New Roman"/>
                <a:cs typeface="Times New Roman"/>
              </a:rPr>
              <a:t>,012 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15" i="1">
                <a:latin typeface="Times New Roman"/>
                <a:cs typeface="Times New Roman"/>
              </a:rPr>
              <a:t>V</a:t>
            </a:r>
            <a:r>
              <a:rPr dirty="0" sz="1700" spc="10" i="1">
                <a:latin typeface="Times New Roman"/>
                <a:cs typeface="Times New Roman"/>
              </a:rPr>
              <a:t>bn</a:t>
            </a:r>
            <a:r>
              <a:rPr dirty="0" sz="1700" spc="10">
                <a:latin typeface="Times New Roman"/>
                <a:cs typeface="Times New Roman"/>
              </a:rPr>
              <a:t>,012</a:t>
            </a:r>
            <a:r>
              <a:rPr dirty="0" sz="1700" spc="75">
                <a:latin typeface="Times New Roman"/>
                <a:cs typeface="Times New Roman"/>
              </a:rPr>
              <a:t> </a:t>
            </a:r>
            <a:r>
              <a:rPr dirty="0" baseline="13888" sz="4500" spc="60">
                <a:latin typeface="Symbol"/>
                <a:cs typeface="Symbol"/>
              </a:rPr>
              <a:t></a:t>
            </a:r>
            <a:r>
              <a:rPr dirty="0" baseline="13888" sz="4500" spc="60" i="1">
                <a:latin typeface="Times New Roman"/>
                <a:cs typeface="Times New Roman"/>
              </a:rPr>
              <a:t>V</a:t>
            </a:r>
            <a:r>
              <a:rPr dirty="0" sz="1700" spc="40" i="1">
                <a:latin typeface="Times New Roman"/>
                <a:cs typeface="Times New Roman"/>
              </a:rPr>
              <a:t>cn</a:t>
            </a:r>
            <a:r>
              <a:rPr dirty="0" sz="1700" spc="40">
                <a:latin typeface="Times New Roman"/>
                <a:cs typeface="Times New Roman"/>
              </a:rPr>
              <a:t>,012</a:t>
            </a:r>
            <a:endParaRPr sz="17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  <a:spcBef>
                <a:spcPts val="1275"/>
              </a:spcBef>
            </a:pPr>
            <a:r>
              <a:rPr dirty="0" baseline="13888" sz="4500" spc="22" i="1">
                <a:latin typeface="Times New Roman"/>
                <a:cs typeface="Times New Roman"/>
              </a:rPr>
              <a:t>V</a:t>
            </a:r>
            <a:r>
              <a:rPr dirty="0" sz="1700" spc="15" i="1">
                <a:latin typeface="Times New Roman"/>
                <a:cs typeface="Times New Roman"/>
              </a:rPr>
              <a:t>ca</a:t>
            </a:r>
            <a:r>
              <a:rPr dirty="0" sz="1700" spc="15">
                <a:latin typeface="Times New Roman"/>
                <a:cs typeface="Times New Roman"/>
              </a:rPr>
              <a:t>,012 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22" i="1">
                <a:latin typeface="Times New Roman"/>
                <a:cs typeface="Times New Roman"/>
              </a:rPr>
              <a:t>V</a:t>
            </a:r>
            <a:r>
              <a:rPr dirty="0" sz="1700" spc="15" i="1">
                <a:latin typeface="Times New Roman"/>
                <a:cs typeface="Times New Roman"/>
              </a:rPr>
              <a:t>cn</a:t>
            </a:r>
            <a:r>
              <a:rPr dirty="0" sz="1700" spc="15">
                <a:latin typeface="Times New Roman"/>
                <a:cs typeface="Times New Roman"/>
              </a:rPr>
              <a:t>,012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baseline="13888" sz="4500" spc="67">
                <a:latin typeface="Symbol"/>
                <a:cs typeface="Symbol"/>
              </a:rPr>
              <a:t></a:t>
            </a:r>
            <a:r>
              <a:rPr dirty="0" baseline="13888" sz="4500" spc="67" i="1">
                <a:latin typeface="Times New Roman"/>
                <a:cs typeface="Times New Roman"/>
              </a:rPr>
              <a:t>V</a:t>
            </a:r>
            <a:r>
              <a:rPr dirty="0" sz="1700" spc="45" i="1">
                <a:latin typeface="Times New Roman"/>
                <a:cs typeface="Times New Roman"/>
              </a:rPr>
              <a:t>an</a:t>
            </a:r>
            <a:r>
              <a:rPr dirty="0" sz="1700" spc="45">
                <a:latin typeface="Times New Roman"/>
                <a:cs typeface="Times New Roman"/>
              </a:rPr>
              <a:t>,012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76600" y="2590800"/>
            <a:ext cx="990600" cy="685800"/>
          </a:xfrm>
          <a:custGeom>
            <a:avLst/>
            <a:gdLst/>
            <a:ahLst/>
            <a:cxnLst/>
            <a:rect l="l" t="t" r="r" b="b"/>
            <a:pathLst>
              <a:path w="990600" h="685800">
                <a:moveTo>
                  <a:pt x="0" y="342900"/>
                </a:moveTo>
                <a:lnTo>
                  <a:pt x="198120" y="0"/>
                </a:lnTo>
                <a:lnTo>
                  <a:pt x="198120" y="171450"/>
                </a:lnTo>
                <a:lnTo>
                  <a:pt x="792479" y="171450"/>
                </a:lnTo>
                <a:lnTo>
                  <a:pt x="792479" y="0"/>
                </a:lnTo>
                <a:lnTo>
                  <a:pt x="990600" y="342900"/>
                </a:lnTo>
                <a:lnTo>
                  <a:pt x="792479" y="685800"/>
                </a:lnTo>
                <a:lnTo>
                  <a:pt x="792479" y="514350"/>
                </a:lnTo>
                <a:lnTo>
                  <a:pt x="198120" y="514350"/>
                </a:lnTo>
                <a:lnTo>
                  <a:pt x="198120" y="685800"/>
                </a:lnTo>
                <a:lnTo>
                  <a:pt x="0" y="342900"/>
                </a:lnTo>
                <a:close/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175577"/>
            <a:ext cx="496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solidFill>
                  <a:srgbClr val="7D9CE8"/>
                </a:solidFill>
                <a:latin typeface="Arial"/>
                <a:cs typeface="Arial"/>
              </a:rPr>
              <a:t>Circuitos simétricos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Y -</a:t>
            </a:r>
            <a:r>
              <a:rPr dirty="0" sz="3200" spc="-75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942721"/>
            <a:ext cx="14833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o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5">
                <a:latin typeface="Arial Rounded MT Bold"/>
                <a:cs typeface="Arial Rounded MT Bold"/>
              </a:rPr>
              <a:t>ce</a:t>
            </a:r>
            <a:r>
              <a:rPr dirty="0" sz="2400" spc="-20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8400" y="1066800"/>
            <a:ext cx="2954655" cy="181165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84455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665"/>
              </a:spcBef>
            </a:pPr>
            <a:r>
              <a:rPr dirty="0" baseline="13888" sz="4500" spc="-37" i="1">
                <a:latin typeface="Times New Roman"/>
                <a:cs typeface="Times New Roman"/>
              </a:rPr>
              <a:t>V</a:t>
            </a:r>
            <a:r>
              <a:rPr dirty="0" sz="1750" spc="-25" i="1">
                <a:latin typeface="Times New Roman"/>
                <a:cs typeface="Times New Roman"/>
              </a:rPr>
              <a:t>ab</a:t>
            </a:r>
            <a:r>
              <a:rPr dirty="0" sz="1750" spc="-25">
                <a:latin typeface="Times New Roman"/>
                <a:cs typeface="Times New Roman"/>
              </a:rPr>
              <a:t>,12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-37" i="1">
                <a:latin typeface="Times New Roman"/>
                <a:cs typeface="Times New Roman"/>
              </a:rPr>
              <a:t>V</a:t>
            </a:r>
            <a:r>
              <a:rPr dirty="0" sz="1750" spc="-25" i="1">
                <a:latin typeface="Times New Roman"/>
                <a:cs typeface="Times New Roman"/>
              </a:rPr>
              <a:t>an</a:t>
            </a:r>
            <a:r>
              <a:rPr dirty="0" sz="1750" spc="-25">
                <a:latin typeface="Times New Roman"/>
                <a:cs typeface="Times New Roman"/>
              </a:rPr>
              <a:t>,12</a:t>
            </a:r>
            <a:r>
              <a:rPr dirty="0" sz="1750" spc="105">
                <a:latin typeface="Times New Roman"/>
                <a:cs typeface="Times New Roman"/>
              </a:rPr>
              <a:t>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7" i="1">
                <a:latin typeface="Times New Roman"/>
                <a:cs typeface="Times New Roman"/>
              </a:rPr>
              <a:t>V</a:t>
            </a:r>
            <a:r>
              <a:rPr dirty="0" sz="1750" spc="5" i="1">
                <a:latin typeface="Times New Roman"/>
                <a:cs typeface="Times New Roman"/>
              </a:rPr>
              <a:t>bn</a:t>
            </a:r>
            <a:r>
              <a:rPr dirty="0" sz="1750" spc="5">
                <a:latin typeface="Times New Roman"/>
                <a:cs typeface="Times New Roman"/>
              </a:rPr>
              <a:t>,12</a:t>
            </a:r>
            <a:endParaRPr sz="175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1275"/>
              </a:spcBef>
            </a:pPr>
            <a:r>
              <a:rPr dirty="0" baseline="13888" sz="4500" spc="-52" i="1">
                <a:latin typeface="Times New Roman"/>
                <a:cs typeface="Times New Roman"/>
              </a:rPr>
              <a:t>V</a:t>
            </a:r>
            <a:r>
              <a:rPr dirty="0" sz="1750" spc="-35" i="1">
                <a:latin typeface="Times New Roman"/>
                <a:cs typeface="Times New Roman"/>
              </a:rPr>
              <a:t>bc</a:t>
            </a:r>
            <a:r>
              <a:rPr dirty="0" sz="1750" spc="-35">
                <a:latin typeface="Times New Roman"/>
                <a:cs typeface="Times New Roman"/>
              </a:rPr>
              <a:t>,12 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-52" i="1">
                <a:latin typeface="Times New Roman"/>
                <a:cs typeface="Times New Roman"/>
              </a:rPr>
              <a:t>V</a:t>
            </a:r>
            <a:r>
              <a:rPr dirty="0" sz="1750" spc="-35" i="1">
                <a:latin typeface="Times New Roman"/>
                <a:cs typeface="Times New Roman"/>
              </a:rPr>
              <a:t>bn</a:t>
            </a:r>
            <a:r>
              <a:rPr dirty="0" sz="1750" spc="-35">
                <a:latin typeface="Times New Roman"/>
                <a:cs typeface="Times New Roman"/>
              </a:rPr>
              <a:t>,12</a:t>
            </a:r>
            <a:r>
              <a:rPr dirty="0" sz="1750" spc="150">
                <a:latin typeface="Times New Roman"/>
                <a:cs typeface="Times New Roman"/>
              </a:rPr>
              <a:t> </a:t>
            </a:r>
            <a:r>
              <a:rPr dirty="0" baseline="13888" sz="4500" spc="7">
                <a:latin typeface="Symbol"/>
                <a:cs typeface="Symbol"/>
              </a:rPr>
              <a:t></a:t>
            </a:r>
            <a:r>
              <a:rPr dirty="0" baseline="13888" sz="4500" spc="7" i="1">
                <a:latin typeface="Times New Roman"/>
                <a:cs typeface="Times New Roman"/>
              </a:rPr>
              <a:t>V</a:t>
            </a:r>
            <a:r>
              <a:rPr dirty="0" sz="1750" spc="5" i="1">
                <a:latin typeface="Times New Roman"/>
                <a:cs typeface="Times New Roman"/>
              </a:rPr>
              <a:t>cn</a:t>
            </a:r>
            <a:r>
              <a:rPr dirty="0" sz="1750" spc="5">
                <a:latin typeface="Times New Roman"/>
                <a:cs typeface="Times New Roman"/>
              </a:rPr>
              <a:t>,12</a:t>
            </a:r>
            <a:endParaRPr sz="175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1275"/>
              </a:spcBef>
            </a:pPr>
            <a:r>
              <a:rPr dirty="0" baseline="13888" sz="4500" spc="-37" i="1">
                <a:latin typeface="Times New Roman"/>
                <a:cs typeface="Times New Roman"/>
              </a:rPr>
              <a:t>V</a:t>
            </a:r>
            <a:r>
              <a:rPr dirty="0" sz="1750" spc="-25" i="1">
                <a:latin typeface="Times New Roman"/>
                <a:cs typeface="Times New Roman"/>
              </a:rPr>
              <a:t>ca</a:t>
            </a:r>
            <a:r>
              <a:rPr dirty="0" sz="1750" spc="-25">
                <a:latin typeface="Times New Roman"/>
                <a:cs typeface="Times New Roman"/>
              </a:rPr>
              <a:t>,12 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15">
                <a:latin typeface="Times New Roman"/>
                <a:cs typeface="Times New Roman"/>
              </a:rPr>
              <a:t> </a:t>
            </a:r>
            <a:r>
              <a:rPr dirty="0" baseline="13888" sz="4500" spc="-44" i="1">
                <a:latin typeface="Times New Roman"/>
                <a:cs typeface="Times New Roman"/>
              </a:rPr>
              <a:t>V</a:t>
            </a:r>
            <a:r>
              <a:rPr dirty="0" sz="1750" spc="-30" i="1">
                <a:latin typeface="Times New Roman"/>
                <a:cs typeface="Times New Roman"/>
              </a:rPr>
              <a:t>cn</a:t>
            </a:r>
            <a:r>
              <a:rPr dirty="0" sz="1750" spc="-30">
                <a:latin typeface="Times New Roman"/>
                <a:cs typeface="Times New Roman"/>
              </a:rPr>
              <a:t>,12</a:t>
            </a:r>
            <a:r>
              <a:rPr dirty="0" sz="1750" spc="95">
                <a:latin typeface="Times New Roman"/>
                <a:cs typeface="Times New Roman"/>
              </a:rPr>
              <a:t> </a:t>
            </a:r>
            <a:r>
              <a:rPr dirty="0" baseline="13888" sz="4500" spc="15">
                <a:latin typeface="Symbol"/>
                <a:cs typeface="Symbol"/>
              </a:rPr>
              <a:t></a:t>
            </a:r>
            <a:r>
              <a:rPr dirty="0" baseline="13888" sz="4500" spc="15" i="1">
                <a:latin typeface="Times New Roman"/>
                <a:cs typeface="Times New Roman"/>
              </a:rPr>
              <a:t>V</a:t>
            </a:r>
            <a:r>
              <a:rPr dirty="0" sz="1750" spc="10" i="1">
                <a:latin typeface="Times New Roman"/>
                <a:cs typeface="Times New Roman"/>
              </a:rPr>
              <a:t>an</a:t>
            </a:r>
            <a:r>
              <a:rPr dirty="0" sz="1750" spc="10">
                <a:latin typeface="Times New Roman"/>
                <a:cs typeface="Times New Roman"/>
              </a:rPr>
              <a:t>,12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3229609"/>
            <a:ext cx="6343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Rounded MT Bold"/>
                <a:cs typeface="Arial Rounded MT Bold"/>
              </a:rPr>
              <a:t>Y</a:t>
            </a:r>
            <a:r>
              <a:rPr dirty="0" sz="2400" spc="-105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si: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4296727"/>
            <a:ext cx="148336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-10">
                <a:latin typeface="Arial Rounded MT Bold"/>
                <a:cs typeface="Arial Rounded MT Bold"/>
              </a:rPr>
              <a:t>ton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es</a:t>
            </a:r>
            <a:r>
              <a:rPr dirty="0" sz="240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86000" y="4419536"/>
            <a:ext cx="3357879" cy="2167255"/>
          </a:xfrm>
          <a:custGeom>
            <a:avLst/>
            <a:gdLst/>
            <a:ahLst/>
            <a:cxnLst/>
            <a:rect l="l" t="t" r="r" b="b"/>
            <a:pathLst>
              <a:path w="3357879" h="2167254">
                <a:moveTo>
                  <a:pt x="0" y="2167001"/>
                </a:moveTo>
                <a:lnTo>
                  <a:pt x="3357626" y="2167001"/>
                </a:lnTo>
                <a:lnTo>
                  <a:pt x="3357626" y="0"/>
                </a:lnTo>
                <a:lnTo>
                  <a:pt x="0" y="0"/>
                </a:lnTo>
                <a:lnTo>
                  <a:pt x="0" y="2167001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73171" y="5271772"/>
            <a:ext cx="38735" cy="22225"/>
          </a:xfrm>
          <a:custGeom>
            <a:avLst/>
            <a:gdLst/>
            <a:ahLst/>
            <a:cxnLst/>
            <a:rect l="l" t="t" r="r" b="b"/>
            <a:pathLst>
              <a:path w="38735" h="22225">
                <a:moveTo>
                  <a:pt x="0" y="22197"/>
                </a:moveTo>
                <a:lnTo>
                  <a:pt x="38276" y="0"/>
                </a:lnTo>
              </a:path>
            </a:pathLst>
          </a:custGeom>
          <a:ln w="43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12231" y="5271772"/>
            <a:ext cx="92075" cy="151765"/>
          </a:xfrm>
          <a:custGeom>
            <a:avLst/>
            <a:gdLst/>
            <a:ahLst/>
            <a:cxnLst/>
            <a:rect l="l" t="t" r="r" b="b"/>
            <a:pathLst>
              <a:path w="92075" h="151764">
                <a:moveTo>
                  <a:pt x="0" y="0"/>
                </a:moveTo>
                <a:lnTo>
                  <a:pt x="91820" y="151645"/>
                </a:lnTo>
              </a:path>
            </a:pathLst>
          </a:custGeom>
          <a:ln w="43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04052" y="5021290"/>
            <a:ext cx="102235" cy="403225"/>
          </a:xfrm>
          <a:custGeom>
            <a:avLst/>
            <a:gdLst/>
            <a:ahLst/>
            <a:cxnLst/>
            <a:rect l="l" t="t" r="r" b="b"/>
            <a:pathLst>
              <a:path w="102235" h="403225">
                <a:moveTo>
                  <a:pt x="0" y="402912"/>
                </a:moveTo>
                <a:lnTo>
                  <a:pt x="101789" y="0"/>
                </a:lnTo>
              </a:path>
            </a:pathLst>
          </a:custGeom>
          <a:ln w="43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05841" y="5020536"/>
            <a:ext cx="193675" cy="0"/>
          </a:xfrm>
          <a:custGeom>
            <a:avLst/>
            <a:gdLst/>
            <a:ahLst/>
            <a:cxnLst/>
            <a:rect l="l" t="t" r="r" b="b"/>
            <a:pathLst>
              <a:path w="193675" h="0">
                <a:moveTo>
                  <a:pt x="0" y="0"/>
                </a:moveTo>
                <a:lnTo>
                  <a:pt x="193640" y="0"/>
                </a:lnTo>
              </a:path>
            </a:pathLst>
          </a:custGeom>
          <a:ln w="43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55208" y="4995638"/>
            <a:ext cx="430530" cy="413384"/>
          </a:xfrm>
          <a:custGeom>
            <a:avLst/>
            <a:gdLst/>
            <a:ahLst/>
            <a:cxnLst/>
            <a:rect l="l" t="t" r="r" b="b"/>
            <a:pathLst>
              <a:path w="430529" h="413385">
                <a:moveTo>
                  <a:pt x="68272" y="272679"/>
                </a:moveTo>
                <a:lnTo>
                  <a:pt x="31380" y="272679"/>
                </a:lnTo>
                <a:lnTo>
                  <a:pt x="124736" y="412865"/>
                </a:lnTo>
                <a:lnTo>
                  <a:pt x="143106" y="412865"/>
                </a:lnTo>
                <a:lnTo>
                  <a:pt x="153099" y="373023"/>
                </a:lnTo>
                <a:lnTo>
                  <a:pt x="134705" y="373023"/>
                </a:lnTo>
                <a:lnTo>
                  <a:pt x="68272" y="272679"/>
                </a:lnTo>
                <a:close/>
              </a:path>
              <a:path w="430529" h="413385">
                <a:moveTo>
                  <a:pt x="430134" y="0"/>
                </a:moveTo>
                <a:lnTo>
                  <a:pt x="227309" y="0"/>
                </a:lnTo>
                <a:lnTo>
                  <a:pt x="134705" y="373023"/>
                </a:lnTo>
                <a:lnTo>
                  <a:pt x="153099" y="373023"/>
                </a:lnTo>
                <a:lnTo>
                  <a:pt x="241854" y="19151"/>
                </a:lnTo>
                <a:lnTo>
                  <a:pt x="430134" y="19151"/>
                </a:lnTo>
                <a:lnTo>
                  <a:pt x="430134" y="0"/>
                </a:lnTo>
                <a:close/>
              </a:path>
              <a:path w="430529" h="413385">
                <a:moveTo>
                  <a:pt x="52038" y="248158"/>
                </a:moveTo>
                <a:lnTo>
                  <a:pt x="0" y="277263"/>
                </a:lnTo>
                <a:lnTo>
                  <a:pt x="5360" y="288001"/>
                </a:lnTo>
                <a:lnTo>
                  <a:pt x="31380" y="272679"/>
                </a:lnTo>
                <a:lnTo>
                  <a:pt x="68272" y="272679"/>
                </a:lnTo>
                <a:lnTo>
                  <a:pt x="52038" y="2481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25364" y="4948135"/>
            <a:ext cx="490220" cy="0"/>
          </a:xfrm>
          <a:custGeom>
            <a:avLst/>
            <a:gdLst/>
            <a:ahLst/>
            <a:cxnLst/>
            <a:rect l="l" t="t" r="r" b="b"/>
            <a:pathLst>
              <a:path w="490220" h="0">
                <a:moveTo>
                  <a:pt x="0" y="0"/>
                </a:moveTo>
                <a:lnTo>
                  <a:pt x="489822" y="0"/>
                </a:lnTo>
              </a:path>
            </a:pathLst>
          </a:custGeom>
          <a:ln w="1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14520" y="6362494"/>
            <a:ext cx="38100" cy="21590"/>
          </a:xfrm>
          <a:custGeom>
            <a:avLst/>
            <a:gdLst/>
            <a:ahLst/>
            <a:cxnLst/>
            <a:rect l="l" t="t" r="r" b="b"/>
            <a:pathLst>
              <a:path w="38100" h="21589">
                <a:moveTo>
                  <a:pt x="0" y="21447"/>
                </a:moveTo>
                <a:lnTo>
                  <a:pt x="37492" y="0"/>
                </a:lnTo>
              </a:path>
            </a:pathLst>
          </a:custGeom>
          <a:ln w="43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452796" y="6362494"/>
            <a:ext cx="92710" cy="151130"/>
          </a:xfrm>
          <a:custGeom>
            <a:avLst/>
            <a:gdLst/>
            <a:ahLst/>
            <a:cxnLst/>
            <a:rect l="l" t="t" r="r" b="b"/>
            <a:pathLst>
              <a:path w="92710" h="151129">
                <a:moveTo>
                  <a:pt x="0" y="0"/>
                </a:moveTo>
                <a:lnTo>
                  <a:pt x="92603" y="150895"/>
                </a:lnTo>
              </a:path>
            </a:pathLst>
          </a:custGeom>
          <a:ln w="43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45401" y="6112040"/>
            <a:ext cx="101600" cy="403225"/>
          </a:xfrm>
          <a:custGeom>
            <a:avLst/>
            <a:gdLst/>
            <a:ahLst/>
            <a:cxnLst/>
            <a:rect l="l" t="t" r="r" b="b"/>
            <a:pathLst>
              <a:path w="101600" h="403225">
                <a:moveTo>
                  <a:pt x="0" y="402878"/>
                </a:moveTo>
                <a:lnTo>
                  <a:pt x="101005" y="0"/>
                </a:lnTo>
              </a:path>
            </a:pathLst>
          </a:custGeom>
          <a:ln w="43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46406" y="6111255"/>
            <a:ext cx="194945" cy="0"/>
          </a:xfrm>
          <a:custGeom>
            <a:avLst/>
            <a:gdLst/>
            <a:ahLst/>
            <a:cxnLst/>
            <a:rect l="l" t="t" r="r" b="b"/>
            <a:pathLst>
              <a:path w="194945" h="0">
                <a:moveTo>
                  <a:pt x="0" y="0"/>
                </a:moveTo>
                <a:lnTo>
                  <a:pt x="194424" y="0"/>
                </a:lnTo>
              </a:path>
            </a:pathLst>
          </a:custGeom>
          <a:ln w="43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95773" y="6086357"/>
            <a:ext cx="430530" cy="413384"/>
          </a:xfrm>
          <a:custGeom>
            <a:avLst/>
            <a:gdLst/>
            <a:ahLst/>
            <a:cxnLst/>
            <a:rect l="l" t="t" r="r" b="b"/>
            <a:pathLst>
              <a:path w="430529" h="413385">
                <a:moveTo>
                  <a:pt x="67760" y="271923"/>
                </a:moveTo>
                <a:lnTo>
                  <a:pt x="31380" y="271923"/>
                </a:lnTo>
                <a:lnTo>
                  <a:pt x="124736" y="412859"/>
                </a:lnTo>
                <a:lnTo>
                  <a:pt x="143106" y="412859"/>
                </a:lnTo>
                <a:lnTo>
                  <a:pt x="153096" y="373029"/>
                </a:lnTo>
                <a:lnTo>
                  <a:pt x="134705" y="373029"/>
                </a:lnTo>
                <a:lnTo>
                  <a:pt x="67760" y="271923"/>
                </a:lnTo>
                <a:close/>
              </a:path>
              <a:path w="430529" h="413385">
                <a:moveTo>
                  <a:pt x="430103" y="0"/>
                </a:moveTo>
                <a:lnTo>
                  <a:pt x="228061" y="0"/>
                </a:lnTo>
                <a:lnTo>
                  <a:pt x="134705" y="373029"/>
                </a:lnTo>
                <a:lnTo>
                  <a:pt x="153096" y="373029"/>
                </a:lnTo>
                <a:lnTo>
                  <a:pt x="241854" y="19151"/>
                </a:lnTo>
                <a:lnTo>
                  <a:pt x="430103" y="19151"/>
                </a:lnTo>
                <a:lnTo>
                  <a:pt x="430103" y="0"/>
                </a:lnTo>
                <a:close/>
              </a:path>
              <a:path w="430529" h="413385">
                <a:moveTo>
                  <a:pt x="52038" y="248177"/>
                </a:moveTo>
                <a:lnTo>
                  <a:pt x="0" y="277285"/>
                </a:lnTo>
                <a:lnTo>
                  <a:pt x="5360" y="288007"/>
                </a:lnTo>
                <a:lnTo>
                  <a:pt x="31380" y="271923"/>
                </a:lnTo>
                <a:lnTo>
                  <a:pt x="67760" y="271923"/>
                </a:lnTo>
                <a:lnTo>
                  <a:pt x="52038" y="2481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65929" y="6038886"/>
            <a:ext cx="490220" cy="0"/>
          </a:xfrm>
          <a:custGeom>
            <a:avLst/>
            <a:gdLst/>
            <a:ahLst/>
            <a:cxnLst/>
            <a:rect l="l" t="t" r="r" b="b"/>
            <a:pathLst>
              <a:path w="490220" h="0">
                <a:moveTo>
                  <a:pt x="0" y="0"/>
                </a:moveTo>
                <a:lnTo>
                  <a:pt x="489822" y="0"/>
                </a:lnTo>
              </a:path>
            </a:pathLst>
          </a:custGeom>
          <a:ln w="19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594743" y="4976534"/>
            <a:ext cx="20447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0" spc="5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35308" y="6067259"/>
            <a:ext cx="20447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0" spc="5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27851" y="4908475"/>
            <a:ext cx="398145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750" spc="-5" i="1">
                <a:latin typeface="Times New Roman"/>
                <a:cs typeface="Times New Roman"/>
              </a:rPr>
              <a:t>a</a:t>
            </a:r>
            <a:r>
              <a:rPr dirty="0" sz="1750" spc="90" i="1">
                <a:latin typeface="Times New Roman"/>
                <a:cs typeface="Times New Roman"/>
              </a:rPr>
              <a:t>n</a:t>
            </a:r>
            <a:r>
              <a:rPr dirty="0" sz="1750" spc="-114">
                <a:latin typeface="Times New Roman"/>
                <a:cs typeface="Times New Roman"/>
              </a:rPr>
              <a:t>,</a:t>
            </a:r>
            <a:r>
              <a:rPr dirty="0" sz="1750" spc="-5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64436" y="4908475"/>
            <a:ext cx="398145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750" spc="-5" i="1">
                <a:latin typeface="Times New Roman"/>
                <a:cs typeface="Times New Roman"/>
              </a:rPr>
              <a:t>a</a:t>
            </a:r>
            <a:r>
              <a:rPr dirty="0" sz="1750" spc="90" i="1">
                <a:latin typeface="Times New Roman"/>
                <a:cs typeface="Times New Roman"/>
              </a:rPr>
              <a:t>b</a:t>
            </a:r>
            <a:r>
              <a:rPr dirty="0" sz="1750" spc="-114">
                <a:latin typeface="Times New Roman"/>
                <a:cs typeface="Times New Roman"/>
              </a:rPr>
              <a:t>,</a:t>
            </a:r>
            <a:r>
              <a:rPr dirty="0" sz="1750" spc="-5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27851" y="5998440"/>
            <a:ext cx="422909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750" spc="-5" i="1">
                <a:latin typeface="Times New Roman"/>
                <a:cs typeface="Times New Roman"/>
              </a:rPr>
              <a:t>a</a:t>
            </a:r>
            <a:r>
              <a:rPr dirty="0" sz="1750" spc="90" i="1">
                <a:latin typeface="Times New Roman"/>
                <a:cs typeface="Times New Roman"/>
              </a:rPr>
              <a:t>n</a:t>
            </a:r>
            <a:r>
              <a:rPr dirty="0" sz="1750" spc="75">
                <a:latin typeface="Times New Roman"/>
                <a:cs typeface="Times New Roman"/>
              </a:rPr>
              <a:t>,</a:t>
            </a:r>
            <a:r>
              <a:rPr dirty="0" sz="1750" spc="-5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04913" y="5998440"/>
            <a:ext cx="423545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750" spc="-5" i="1">
                <a:latin typeface="Times New Roman"/>
                <a:cs typeface="Times New Roman"/>
              </a:rPr>
              <a:t>a</a:t>
            </a:r>
            <a:r>
              <a:rPr dirty="0" sz="1750" spc="95" i="1">
                <a:latin typeface="Times New Roman"/>
                <a:cs typeface="Times New Roman"/>
              </a:rPr>
              <a:t>b</a:t>
            </a:r>
            <a:r>
              <a:rPr dirty="0" sz="1750" spc="75">
                <a:latin typeface="Times New Roman"/>
                <a:cs typeface="Times New Roman"/>
              </a:rPr>
              <a:t>,</a:t>
            </a:r>
            <a:r>
              <a:rPr dirty="0" sz="1750" spc="-5"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08195" y="5737902"/>
            <a:ext cx="24701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0" spc="5" i="1">
                <a:latin typeface="Times New Roman"/>
                <a:cs typeface="Times New Roman"/>
              </a:rPr>
              <a:t>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82795" y="4647936"/>
            <a:ext cx="333184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  <a:tabLst>
                <a:tab pos="738505" algn="l"/>
                <a:tab pos="1191260" algn="l"/>
                <a:tab pos="1562100" algn="l"/>
                <a:tab pos="2161540" algn="l"/>
              </a:tabLst>
            </a:pPr>
            <a:r>
              <a:rPr dirty="0" sz="3000" spc="5" i="1">
                <a:latin typeface="Times New Roman"/>
                <a:cs typeface="Times New Roman"/>
              </a:rPr>
              <a:t>V	</a:t>
            </a:r>
            <a:r>
              <a:rPr dirty="0" sz="3000" spc="5">
                <a:latin typeface="Symbol"/>
                <a:cs typeface="Symbol"/>
              </a:rPr>
              <a:t>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baseline="35185" sz="4500" spc="7">
                <a:latin typeface="Times New Roman"/>
                <a:cs typeface="Times New Roman"/>
              </a:rPr>
              <a:t>1	</a:t>
            </a:r>
            <a:r>
              <a:rPr dirty="0" sz="3000" spc="5" i="1">
                <a:latin typeface="Times New Roman"/>
                <a:cs typeface="Times New Roman"/>
              </a:rPr>
              <a:t>V	</a:t>
            </a:r>
            <a:r>
              <a:rPr dirty="0" sz="3000" spc="10">
                <a:latin typeface="Symbol"/>
                <a:cs typeface="Symbol"/>
              </a:rPr>
              <a:t></a:t>
            </a:r>
            <a:r>
              <a:rPr dirty="0" sz="3000" spc="-340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Symbol"/>
                <a:cs typeface="Symbol"/>
              </a:rPr>
              <a:t></a:t>
            </a:r>
            <a:r>
              <a:rPr dirty="0" sz="3000" spc="-370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Times New Roman"/>
                <a:cs typeface="Times New Roman"/>
              </a:rPr>
              <a:t>30º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23967" y="5737902"/>
            <a:ext cx="233235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490855" algn="l"/>
                <a:tab pos="861060" algn="l"/>
                <a:tab pos="1501775" algn="l"/>
              </a:tabLst>
            </a:pPr>
            <a:r>
              <a:rPr dirty="0" sz="3000" spc="5">
                <a:latin typeface="Symbol"/>
                <a:cs typeface="Symbol"/>
              </a:rPr>
              <a:t>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baseline="35185" sz="4500" spc="7">
                <a:latin typeface="Times New Roman"/>
                <a:cs typeface="Times New Roman"/>
              </a:rPr>
              <a:t>1	</a:t>
            </a:r>
            <a:r>
              <a:rPr dirty="0" sz="3000" spc="5" i="1">
                <a:latin typeface="Times New Roman"/>
                <a:cs typeface="Times New Roman"/>
              </a:rPr>
              <a:t>V	</a:t>
            </a:r>
            <a:r>
              <a:rPr dirty="0" sz="3000" spc="-5">
                <a:latin typeface="Symbol"/>
                <a:cs typeface="Symbol"/>
              </a:rPr>
              <a:t></a:t>
            </a:r>
            <a:r>
              <a:rPr dirty="0" sz="3000" spc="-5">
                <a:latin typeface="Times New Roman"/>
                <a:cs typeface="Times New Roman"/>
              </a:rPr>
              <a:t>30º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95400" y="3124263"/>
            <a:ext cx="4905375" cy="636905"/>
          </a:xfrm>
          <a:custGeom>
            <a:avLst/>
            <a:gdLst/>
            <a:ahLst/>
            <a:cxnLst/>
            <a:rect l="l" t="t" r="r" b="b"/>
            <a:pathLst>
              <a:path w="4905375" h="636904">
                <a:moveTo>
                  <a:pt x="0" y="636587"/>
                </a:moveTo>
                <a:lnTo>
                  <a:pt x="4905375" y="636587"/>
                </a:lnTo>
                <a:lnTo>
                  <a:pt x="4905375" y="0"/>
                </a:lnTo>
                <a:lnTo>
                  <a:pt x="0" y="0"/>
                </a:lnTo>
                <a:lnTo>
                  <a:pt x="0" y="6365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531601" y="3403447"/>
            <a:ext cx="405130" cy="2914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750" spc="-10" i="1">
                <a:latin typeface="Times New Roman"/>
                <a:cs typeface="Times New Roman"/>
              </a:rPr>
              <a:t>b</a:t>
            </a:r>
            <a:r>
              <a:rPr dirty="0" sz="1750" spc="100" i="1">
                <a:latin typeface="Times New Roman"/>
                <a:cs typeface="Times New Roman"/>
              </a:rPr>
              <a:t>n</a:t>
            </a:r>
            <a:r>
              <a:rPr dirty="0" sz="1750" spc="-114">
                <a:latin typeface="Times New Roman"/>
                <a:cs typeface="Times New Roman"/>
              </a:rPr>
              <a:t>,</a:t>
            </a:r>
            <a:r>
              <a:rPr dirty="0" sz="1750" spc="30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91613" y="3143083"/>
            <a:ext cx="4900295" cy="5518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ts val="2815"/>
              </a:lnSpc>
              <a:spcBef>
                <a:spcPts val="110"/>
              </a:spcBef>
              <a:tabLst>
                <a:tab pos="735965" algn="l"/>
                <a:tab pos="2944495" algn="l"/>
                <a:tab pos="3722370" algn="l"/>
              </a:tabLst>
            </a:pPr>
            <a:r>
              <a:rPr dirty="0" sz="3000" spc="85" i="1">
                <a:latin typeface="Times New Roman"/>
                <a:cs typeface="Times New Roman"/>
              </a:rPr>
              <a:t>V	</a:t>
            </a:r>
            <a:r>
              <a:rPr dirty="0" sz="3000" spc="75">
                <a:latin typeface="Symbol"/>
                <a:cs typeface="Symbol"/>
              </a:rPr>
              <a:t></a:t>
            </a:r>
            <a:r>
              <a:rPr dirty="0" sz="3000" spc="-130">
                <a:latin typeface="Times New Roman"/>
                <a:cs typeface="Times New Roman"/>
              </a:rPr>
              <a:t> </a:t>
            </a:r>
            <a:r>
              <a:rPr dirty="0" sz="3000" spc="35" i="1">
                <a:latin typeface="Times New Roman"/>
                <a:cs typeface="Times New Roman"/>
              </a:rPr>
              <a:t>a</a:t>
            </a:r>
            <a:r>
              <a:rPr dirty="0" baseline="42857" sz="2625" spc="52">
                <a:latin typeface="Times New Roman"/>
                <a:cs typeface="Times New Roman"/>
              </a:rPr>
              <a:t>2</a:t>
            </a:r>
            <a:r>
              <a:rPr dirty="0" sz="3000" spc="35" i="1">
                <a:latin typeface="Times New Roman"/>
                <a:cs typeface="Times New Roman"/>
              </a:rPr>
              <a:t>V	</a:t>
            </a:r>
            <a:r>
              <a:rPr dirty="0" sz="3000" spc="100">
                <a:latin typeface="Times New Roman"/>
                <a:cs typeface="Times New Roman"/>
              </a:rPr>
              <a:t>V	</a:t>
            </a:r>
            <a:r>
              <a:rPr dirty="0" sz="3000" spc="75">
                <a:latin typeface="Symbol"/>
                <a:cs typeface="Symbol"/>
              </a:rPr>
              <a:t></a:t>
            </a:r>
            <a:r>
              <a:rPr dirty="0" sz="3000" spc="-150">
                <a:latin typeface="Times New Roman"/>
                <a:cs typeface="Times New Roman"/>
              </a:rPr>
              <a:t> </a:t>
            </a:r>
            <a:r>
              <a:rPr dirty="0" sz="3000" spc="45" i="1">
                <a:latin typeface="Times New Roman"/>
                <a:cs typeface="Times New Roman"/>
              </a:rPr>
              <a:t>aV</a:t>
            </a:r>
            <a:endParaRPr sz="3000">
              <a:latin typeface="Times New Roman"/>
              <a:cs typeface="Times New Roman"/>
            </a:endParaRPr>
          </a:p>
          <a:p>
            <a:pPr marL="1561465">
              <a:lnSpc>
                <a:spcPts val="1315"/>
              </a:lnSpc>
              <a:tabLst>
                <a:tab pos="3183890" algn="l"/>
                <a:tab pos="4432300" algn="l"/>
              </a:tabLst>
            </a:pPr>
            <a:r>
              <a:rPr dirty="0" sz="1750" spc="5" i="1">
                <a:latin typeface="Times New Roman"/>
                <a:cs typeface="Times New Roman"/>
              </a:rPr>
              <a:t>an</a:t>
            </a:r>
            <a:r>
              <a:rPr dirty="0" sz="1750" spc="5">
                <a:latin typeface="Times New Roman"/>
                <a:cs typeface="Times New Roman"/>
              </a:rPr>
              <a:t>,1	</a:t>
            </a:r>
            <a:r>
              <a:rPr dirty="0" sz="1750" spc="50" i="1">
                <a:latin typeface="Times New Roman"/>
                <a:cs typeface="Times New Roman"/>
              </a:rPr>
              <a:t>bn</a:t>
            </a:r>
            <a:r>
              <a:rPr dirty="0" sz="1750" spc="50">
                <a:latin typeface="Times New Roman"/>
                <a:cs typeface="Times New Roman"/>
              </a:rPr>
              <a:t>,2	</a:t>
            </a:r>
            <a:r>
              <a:rPr dirty="0" sz="1750" spc="50" i="1">
                <a:latin typeface="Times New Roman"/>
                <a:cs typeface="Times New Roman"/>
              </a:rPr>
              <a:t>an</a:t>
            </a:r>
            <a:r>
              <a:rPr dirty="0" sz="1750" spc="50">
                <a:latin typeface="Times New Roman"/>
                <a:cs typeface="Times New Roman"/>
              </a:rPr>
              <a:t>,2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53403"/>
            <a:ext cx="496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solidFill>
                  <a:srgbClr val="7D9CE8"/>
                </a:solidFill>
                <a:latin typeface="Arial"/>
                <a:cs typeface="Arial"/>
              </a:rPr>
              <a:t>Circuitos simétricos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Y -</a:t>
            </a:r>
            <a:r>
              <a:rPr dirty="0" sz="3200" spc="-8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06725" y="533336"/>
            <a:ext cx="4765675" cy="62532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1933511"/>
            <a:ext cx="2282825" cy="258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356235" algn="l"/>
              </a:tabLst>
            </a:pP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Corrientes</a:t>
            </a:r>
            <a:endParaRPr sz="2400">
              <a:latin typeface="Arial Rounded MT Bold"/>
              <a:cs typeface="Arial Rounded MT Bold"/>
            </a:endParaRPr>
          </a:p>
          <a:p>
            <a:pPr marL="355600">
              <a:lnSpc>
                <a:spcPct val="100000"/>
              </a:lnSpc>
            </a:pP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línea</a:t>
            </a:r>
            <a:r>
              <a:rPr dirty="0" sz="2400" spc="-65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1,2</a:t>
            </a:r>
            <a:endParaRPr sz="24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buAutoNum type="alphaLcParenR" startAt="2"/>
              <a:tabLst>
                <a:tab pos="356235" algn="l"/>
                <a:tab pos="1051560" algn="l"/>
                <a:tab pos="2087880" algn="l"/>
              </a:tabLst>
            </a:pPr>
            <a:r>
              <a:rPr dirty="0" sz="2400" spc="-25">
                <a:solidFill>
                  <a:srgbClr val="000099"/>
                </a:solidFill>
                <a:latin typeface="Arial Rounded MT Bold"/>
                <a:cs typeface="Arial Rounded MT Bold"/>
              </a:rPr>
              <a:t>Tensiones 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	</a:t>
            </a:r>
            <a:r>
              <a:rPr dirty="0" sz="2400" spc="5">
                <a:solidFill>
                  <a:srgbClr val="000099"/>
                </a:solidFill>
                <a:latin typeface="Arial Rounded MT Bold"/>
                <a:cs typeface="Arial Rounded MT Bold"/>
              </a:rPr>
              <a:t>lí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n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a	a 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línea</a:t>
            </a: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1,2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129603"/>
            <a:ext cx="496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solidFill>
                  <a:srgbClr val="7D9CE8"/>
                </a:solidFill>
                <a:latin typeface="Arial"/>
                <a:cs typeface="Arial"/>
              </a:rPr>
              <a:t>Circuitos simétricos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Y -</a:t>
            </a:r>
            <a:r>
              <a:rPr dirty="0" sz="3200" spc="-8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32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803528"/>
            <a:ext cx="7464425" cy="112585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400"/>
              </a:lnSpc>
              <a:spcBef>
                <a:spcPts val="85"/>
              </a:spcBef>
            </a:pPr>
            <a:r>
              <a:rPr dirty="0" sz="2400" spc="-15"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15">
                <a:latin typeface="Arial Rounded MT Bold"/>
                <a:cs typeface="Arial Rounded MT Bold"/>
              </a:rPr>
              <a:t>circuito </a:t>
            </a:r>
            <a:r>
              <a:rPr dirty="0" sz="2400">
                <a:latin typeface="Arial"/>
                <a:cs typeface="Arial"/>
              </a:rPr>
              <a:t>Δ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su </a:t>
            </a:r>
            <a:r>
              <a:rPr dirty="0" sz="2400" spc="-10">
                <a:latin typeface="Arial Rounded MT Bold"/>
                <a:cs typeface="Arial Rounded MT Bold"/>
              </a:rPr>
              <a:t>equivalente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5">
                <a:latin typeface="Arial Rounded MT Bold"/>
                <a:cs typeface="Arial Rounded MT Bold"/>
              </a:rPr>
              <a:t>se tienen las  siguientes </a:t>
            </a:r>
            <a:r>
              <a:rPr dirty="0" sz="2400" spc="-15">
                <a:latin typeface="Arial Rounded MT Bold"/>
                <a:cs typeface="Arial Rounded MT Bold"/>
              </a:rPr>
              <a:t>relaciones </a:t>
            </a:r>
            <a:r>
              <a:rPr dirty="0" sz="2400" spc="-5">
                <a:latin typeface="Arial Rounded MT Bold"/>
                <a:cs typeface="Arial Rounded MT Bold"/>
              </a:rPr>
              <a:t>de tensión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10">
                <a:latin typeface="Arial Rounded MT Bold"/>
                <a:cs typeface="Arial Rounded MT Bold"/>
              </a:rPr>
              <a:t>corriente </a:t>
            </a:r>
            <a:r>
              <a:rPr dirty="0" sz="2400" spc="5">
                <a:latin typeface="Arial Rounded MT Bold"/>
                <a:cs typeface="Arial Rounded MT Bold"/>
              </a:rPr>
              <a:t>en la  </a:t>
            </a:r>
            <a:r>
              <a:rPr dirty="0" sz="2400" spc="-25">
                <a:latin typeface="Arial Rounded MT Bold"/>
                <a:cs typeface="Arial Rounded MT Bold"/>
              </a:rPr>
              <a:t>carga: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2132012"/>
            <a:ext cx="3552825" cy="1144905"/>
          </a:xfrm>
          <a:custGeom>
            <a:avLst/>
            <a:gdLst/>
            <a:ahLst/>
            <a:cxnLst/>
            <a:rect l="l" t="t" r="r" b="b"/>
            <a:pathLst>
              <a:path w="3552825" h="1144904">
                <a:moveTo>
                  <a:pt x="0" y="1144587"/>
                </a:moveTo>
                <a:lnTo>
                  <a:pt x="3552825" y="1144587"/>
                </a:lnTo>
                <a:lnTo>
                  <a:pt x="3552825" y="0"/>
                </a:lnTo>
                <a:lnTo>
                  <a:pt x="0" y="0"/>
                </a:lnTo>
                <a:lnTo>
                  <a:pt x="0" y="11445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95133" y="2673001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946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86983" y="2673001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 h="0">
                <a:moveTo>
                  <a:pt x="0" y="0"/>
                </a:moveTo>
                <a:lnTo>
                  <a:pt x="631117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23004" y="2673001"/>
            <a:ext cx="671830" cy="0"/>
          </a:xfrm>
          <a:custGeom>
            <a:avLst/>
            <a:gdLst/>
            <a:ahLst/>
            <a:cxnLst/>
            <a:rect l="l" t="t" r="r" b="b"/>
            <a:pathLst>
              <a:path w="671829" h="0">
                <a:moveTo>
                  <a:pt x="0" y="0"/>
                </a:moveTo>
                <a:lnTo>
                  <a:pt x="671667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291444" y="2931758"/>
            <a:ext cx="23558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15" i="1">
                <a:latin typeface="Times New Roman"/>
                <a:cs typeface="Times New Roman"/>
              </a:rPr>
              <a:t>a</a:t>
            </a:r>
            <a:r>
              <a:rPr dirty="0" sz="1700" spc="30" i="1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83767" y="2931758"/>
            <a:ext cx="145859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035685" algn="l"/>
              </a:tabLst>
            </a:pPr>
            <a:r>
              <a:rPr dirty="0" sz="1700" spc="15" i="1">
                <a:latin typeface="Times New Roman"/>
                <a:cs typeface="Times New Roman"/>
              </a:rPr>
              <a:t>a</a:t>
            </a:r>
            <a:r>
              <a:rPr dirty="0" sz="1700" spc="110" i="1">
                <a:latin typeface="Times New Roman"/>
                <a:cs typeface="Times New Roman"/>
              </a:rPr>
              <a:t>b</a:t>
            </a:r>
            <a:r>
              <a:rPr dirty="0" sz="1700" spc="-100">
                <a:latin typeface="Times New Roman"/>
                <a:cs typeface="Times New Roman"/>
              </a:rPr>
              <a:t>,</a:t>
            </a:r>
            <a:r>
              <a:rPr dirty="0" sz="1700" spc="30">
                <a:latin typeface="Times New Roman"/>
                <a:cs typeface="Times New Roman"/>
              </a:rPr>
              <a:t>1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15" i="1">
                <a:latin typeface="Times New Roman"/>
                <a:cs typeface="Times New Roman"/>
              </a:rPr>
              <a:t>a</a:t>
            </a:r>
            <a:r>
              <a:rPr dirty="0" sz="1700" spc="110" i="1">
                <a:latin typeface="Times New Roman"/>
                <a:cs typeface="Times New Roman"/>
              </a:rPr>
              <a:t>b</a:t>
            </a:r>
            <a:r>
              <a:rPr dirty="0" sz="1700" spc="85">
                <a:latin typeface="Times New Roman"/>
                <a:cs typeface="Times New Roman"/>
              </a:rPr>
              <a:t>,</a:t>
            </a:r>
            <a:r>
              <a:rPr dirty="0" sz="1700" spc="3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2248" y="2373300"/>
            <a:ext cx="22860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3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688" y="2671323"/>
            <a:ext cx="14224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1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34008" y="2671323"/>
            <a:ext cx="117792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1035050" algn="l"/>
              </a:tabLst>
            </a:pPr>
            <a:r>
              <a:rPr dirty="0" sz="3000" spc="15" i="1">
                <a:latin typeface="Times New Roman"/>
                <a:cs typeface="Times New Roman"/>
              </a:rPr>
              <a:t>I</a:t>
            </a:r>
            <a:r>
              <a:rPr dirty="0" sz="3000" spc="15" i="1">
                <a:latin typeface="Times New Roman"/>
                <a:cs typeface="Times New Roman"/>
              </a:rPr>
              <a:t>	</a:t>
            </a:r>
            <a:r>
              <a:rPr dirty="0" sz="3000" spc="1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602" y="2632962"/>
            <a:ext cx="14986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35">
                <a:latin typeface="Symbol"/>
                <a:cs typeface="Symbol"/>
              </a:rPr>
              <a:t>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6063" y="2226923"/>
            <a:ext cx="79629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21296" sz="4500" spc="44">
                <a:latin typeface="Symbol"/>
                <a:cs typeface="Symbol"/>
              </a:rPr>
              <a:t></a:t>
            </a:r>
            <a:r>
              <a:rPr dirty="0" baseline="-21296" sz="4500" spc="-300">
                <a:latin typeface="Times New Roman"/>
                <a:cs typeface="Times New Roman"/>
              </a:rPr>
              <a:t> </a:t>
            </a:r>
            <a:r>
              <a:rPr dirty="0" baseline="13888" sz="4500" spc="-37" i="1">
                <a:latin typeface="Times New Roman"/>
                <a:cs typeface="Times New Roman"/>
              </a:rPr>
              <a:t>V</a:t>
            </a:r>
            <a:r>
              <a:rPr dirty="0" sz="1700" spc="-25" i="1">
                <a:latin typeface="Times New Roman"/>
                <a:cs typeface="Times New Roman"/>
              </a:rPr>
              <a:t>ab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57383" y="2192224"/>
            <a:ext cx="202247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1060450" algn="l"/>
              </a:tabLst>
            </a:pPr>
            <a:r>
              <a:rPr dirty="0" baseline="-26851" sz="4500" spc="44">
                <a:latin typeface="Symbol"/>
                <a:cs typeface="Symbol"/>
              </a:rPr>
              <a:t></a:t>
            </a:r>
            <a:r>
              <a:rPr dirty="0" baseline="-26851" sz="4500" spc="-187">
                <a:latin typeface="Times New Roman"/>
                <a:cs typeface="Times New Roman"/>
              </a:rPr>
              <a:t> </a:t>
            </a:r>
            <a:r>
              <a:rPr dirty="0" baseline="13888" sz="4500" spc="-15" i="1">
                <a:latin typeface="Times New Roman"/>
                <a:cs typeface="Times New Roman"/>
              </a:rPr>
              <a:t>V</a:t>
            </a:r>
            <a:r>
              <a:rPr dirty="0" sz="1700" spc="-10" i="1">
                <a:latin typeface="Times New Roman"/>
                <a:cs typeface="Times New Roman"/>
              </a:rPr>
              <a:t>ab</a:t>
            </a:r>
            <a:r>
              <a:rPr dirty="0" sz="1700" spc="-10">
                <a:latin typeface="Times New Roman"/>
                <a:cs typeface="Times New Roman"/>
              </a:rPr>
              <a:t>,1	</a:t>
            </a:r>
            <a:r>
              <a:rPr dirty="0" baseline="-26851" sz="4500" spc="44">
                <a:latin typeface="Symbol"/>
                <a:cs typeface="Symbol"/>
              </a:rPr>
              <a:t></a:t>
            </a:r>
            <a:r>
              <a:rPr dirty="0" baseline="-26851" sz="4500" spc="-262">
                <a:latin typeface="Times New Roman"/>
                <a:cs typeface="Times New Roman"/>
              </a:rPr>
              <a:t> </a:t>
            </a:r>
            <a:r>
              <a:rPr dirty="0" baseline="13888" sz="4500" spc="37" i="1">
                <a:latin typeface="Times New Roman"/>
                <a:cs typeface="Times New Roman"/>
              </a:rPr>
              <a:t>V</a:t>
            </a:r>
            <a:r>
              <a:rPr dirty="0" sz="1700" spc="25" i="1">
                <a:latin typeface="Times New Roman"/>
                <a:cs typeface="Times New Roman"/>
              </a:rPr>
              <a:t>ab</a:t>
            </a:r>
            <a:r>
              <a:rPr dirty="0" sz="1700" spc="25">
                <a:latin typeface="Times New Roman"/>
                <a:cs typeface="Times New Roman"/>
              </a:rPr>
              <a:t>,2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00600" y="2132012"/>
            <a:ext cx="3459479" cy="1144905"/>
          </a:xfrm>
          <a:custGeom>
            <a:avLst/>
            <a:gdLst/>
            <a:ahLst/>
            <a:cxnLst/>
            <a:rect l="l" t="t" r="r" b="b"/>
            <a:pathLst>
              <a:path w="3459479" h="1144904">
                <a:moveTo>
                  <a:pt x="0" y="1144587"/>
                </a:moveTo>
                <a:lnTo>
                  <a:pt x="3459226" y="1144587"/>
                </a:lnTo>
                <a:lnTo>
                  <a:pt x="3459226" y="0"/>
                </a:lnTo>
                <a:lnTo>
                  <a:pt x="0" y="0"/>
                </a:lnTo>
                <a:lnTo>
                  <a:pt x="0" y="11445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64261" y="2673001"/>
            <a:ext cx="458470" cy="0"/>
          </a:xfrm>
          <a:custGeom>
            <a:avLst/>
            <a:gdLst/>
            <a:ahLst/>
            <a:cxnLst/>
            <a:rect l="l" t="t" r="r" b="b"/>
            <a:pathLst>
              <a:path w="458470" h="0">
                <a:moveTo>
                  <a:pt x="0" y="0"/>
                </a:moveTo>
                <a:lnTo>
                  <a:pt x="457907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27121" y="2673001"/>
            <a:ext cx="631825" cy="0"/>
          </a:xfrm>
          <a:custGeom>
            <a:avLst/>
            <a:gdLst/>
            <a:ahLst/>
            <a:cxnLst/>
            <a:rect l="l" t="t" r="r" b="b"/>
            <a:pathLst>
              <a:path w="631825" h="0">
                <a:moveTo>
                  <a:pt x="0" y="0"/>
                </a:moveTo>
                <a:lnTo>
                  <a:pt x="631242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763348" y="2673001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5" h="0">
                <a:moveTo>
                  <a:pt x="0" y="0"/>
                </a:moveTo>
                <a:lnTo>
                  <a:pt x="671894" y="0"/>
                </a:lnTo>
              </a:path>
            </a:pathLst>
          </a:custGeom>
          <a:ln w="18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8058757" y="2632962"/>
            <a:ext cx="13779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700" spc="35" i="1">
                <a:latin typeface="Times New Roman"/>
                <a:cs typeface="Times New Roman"/>
              </a:rPr>
              <a:t>Y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77161" y="2931758"/>
            <a:ext cx="135191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035685" algn="l"/>
              </a:tabLst>
            </a:pPr>
            <a:r>
              <a:rPr dirty="0" sz="1700" spc="135" i="1">
                <a:latin typeface="Times New Roman"/>
                <a:cs typeface="Times New Roman"/>
              </a:rPr>
              <a:t>a</a:t>
            </a:r>
            <a:r>
              <a:rPr dirty="0" sz="1700" spc="-100">
                <a:latin typeface="Times New Roman"/>
                <a:cs typeface="Times New Roman"/>
              </a:rPr>
              <a:t>,</a:t>
            </a:r>
            <a:r>
              <a:rPr dirty="0" sz="1700" spc="30">
                <a:latin typeface="Times New Roman"/>
                <a:cs typeface="Times New Roman"/>
              </a:rPr>
              <a:t>1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135" i="1">
                <a:latin typeface="Times New Roman"/>
                <a:cs typeface="Times New Roman"/>
              </a:rPr>
              <a:t>a</a:t>
            </a:r>
            <a:r>
              <a:rPr dirty="0" sz="1700" spc="85">
                <a:latin typeface="Times New Roman"/>
                <a:cs typeface="Times New Roman"/>
              </a:rPr>
              <a:t>,</a:t>
            </a:r>
            <a:r>
              <a:rPr dirty="0" sz="1700" spc="3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56072" y="2050870"/>
            <a:ext cx="2176145" cy="110490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45"/>
              </a:spcBef>
            </a:pPr>
            <a:r>
              <a:rPr dirty="0" sz="3000" spc="95" i="1">
                <a:latin typeface="Times New Roman"/>
                <a:cs typeface="Times New Roman"/>
              </a:rPr>
              <a:t>Z</a:t>
            </a:r>
            <a:r>
              <a:rPr dirty="0" baseline="-24509" sz="2550" spc="142">
                <a:latin typeface="Symbol"/>
                <a:cs typeface="Symbol"/>
              </a:rPr>
              <a:t></a:t>
            </a:r>
            <a:endParaRPr baseline="-24509" sz="2550">
              <a:latin typeface="Symbol"/>
              <a:cs typeface="Symbol"/>
            </a:endParaRPr>
          </a:p>
          <a:p>
            <a:pPr marL="146685">
              <a:lnSpc>
                <a:spcPct val="100000"/>
              </a:lnSpc>
              <a:spcBef>
                <a:spcPts val="645"/>
              </a:spcBef>
              <a:tabLst>
                <a:tab pos="972185" algn="l"/>
                <a:tab pos="2007870" algn="l"/>
              </a:tabLst>
            </a:pPr>
            <a:r>
              <a:rPr dirty="0" sz="3000" spc="25">
                <a:latin typeface="Times New Roman"/>
                <a:cs typeface="Times New Roman"/>
              </a:rPr>
              <a:t>3	</a:t>
            </a:r>
            <a:r>
              <a:rPr dirty="0" sz="3000" spc="15" i="1">
                <a:latin typeface="Times New Roman"/>
                <a:cs typeface="Times New Roman"/>
              </a:rPr>
              <a:t>I	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97991" y="2192224"/>
            <a:ext cx="2022475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1061085" algn="l"/>
              </a:tabLst>
            </a:pPr>
            <a:r>
              <a:rPr dirty="0" baseline="-26851" sz="4500" spc="44">
                <a:latin typeface="Symbol"/>
                <a:cs typeface="Symbol"/>
              </a:rPr>
              <a:t></a:t>
            </a:r>
            <a:r>
              <a:rPr dirty="0" baseline="-26851" sz="4500" spc="-195">
                <a:latin typeface="Times New Roman"/>
                <a:cs typeface="Times New Roman"/>
              </a:rPr>
              <a:t> </a:t>
            </a:r>
            <a:r>
              <a:rPr dirty="0" baseline="13888" sz="4500" spc="-15" i="1">
                <a:latin typeface="Times New Roman"/>
                <a:cs typeface="Times New Roman"/>
              </a:rPr>
              <a:t>V</a:t>
            </a:r>
            <a:r>
              <a:rPr dirty="0" sz="1700" spc="-10" i="1">
                <a:latin typeface="Times New Roman"/>
                <a:cs typeface="Times New Roman"/>
              </a:rPr>
              <a:t>an</a:t>
            </a:r>
            <a:r>
              <a:rPr dirty="0" sz="1700" spc="-10">
                <a:latin typeface="Times New Roman"/>
                <a:cs typeface="Times New Roman"/>
              </a:rPr>
              <a:t>,1	</a:t>
            </a:r>
            <a:r>
              <a:rPr dirty="0" baseline="-26851" sz="4500" spc="44">
                <a:latin typeface="Symbol"/>
                <a:cs typeface="Symbol"/>
              </a:rPr>
              <a:t></a:t>
            </a:r>
            <a:r>
              <a:rPr dirty="0" baseline="-26851" sz="4500" spc="-292">
                <a:latin typeface="Times New Roman"/>
                <a:cs typeface="Times New Roman"/>
              </a:rPr>
              <a:t> </a:t>
            </a:r>
            <a:r>
              <a:rPr dirty="0" baseline="13888" sz="4500" spc="44" i="1">
                <a:latin typeface="Times New Roman"/>
                <a:cs typeface="Times New Roman"/>
              </a:rPr>
              <a:t>V</a:t>
            </a:r>
            <a:r>
              <a:rPr dirty="0" sz="1700" spc="30" i="1">
                <a:latin typeface="Times New Roman"/>
                <a:cs typeface="Times New Roman"/>
              </a:rPr>
              <a:t>an</a:t>
            </a:r>
            <a:r>
              <a:rPr dirty="0" sz="1700" spc="30">
                <a:latin typeface="Times New Roman"/>
                <a:cs typeface="Times New Roman"/>
              </a:rPr>
              <a:t>,2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35894" y="2373300"/>
            <a:ext cx="533400" cy="484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3000" spc="30">
                <a:latin typeface="Symbol"/>
                <a:cs typeface="Symbol"/>
              </a:rPr>
              <a:t></a:t>
            </a:r>
            <a:r>
              <a:rPr dirty="0" sz="3000" spc="-125">
                <a:latin typeface="Times New Roman"/>
                <a:cs typeface="Times New Roman"/>
              </a:rPr>
              <a:t> </a:t>
            </a:r>
            <a:r>
              <a:rPr dirty="0" sz="3000" spc="3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85800" y="3657536"/>
            <a:ext cx="7780274" cy="3033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086600" y="4648200"/>
            <a:ext cx="990600" cy="1676400"/>
          </a:xfrm>
          <a:custGeom>
            <a:avLst/>
            <a:gdLst/>
            <a:ahLst/>
            <a:cxnLst/>
            <a:rect l="l" t="t" r="r" b="b"/>
            <a:pathLst>
              <a:path w="990600" h="1676400">
                <a:moveTo>
                  <a:pt x="0" y="838200"/>
                </a:moveTo>
                <a:lnTo>
                  <a:pt x="1243" y="778340"/>
                </a:lnTo>
                <a:lnTo>
                  <a:pt x="4918" y="719616"/>
                </a:lnTo>
                <a:lnTo>
                  <a:pt x="10940" y="662170"/>
                </a:lnTo>
                <a:lnTo>
                  <a:pt x="19226" y="606143"/>
                </a:lnTo>
                <a:lnTo>
                  <a:pt x="29692" y="551678"/>
                </a:lnTo>
                <a:lnTo>
                  <a:pt x="42253" y="498915"/>
                </a:lnTo>
                <a:lnTo>
                  <a:pt x="56827" y="447998"/>
                </a:lnTo>
                <a:lnTo>
                  <a:pt x="73330" y="399068"/>
                </a:lnTo>
                <a:lnTo>
                  <a:pt x="91677" y="352266"/>
                </a:lnTo>
                <a:lnTo>
                  <a:pt x="111785" y="307735"/>
                </a:lnTo>
                <a:lnTo>
                  <a:pt x="133570" y="265617"/>
                </a:lnTo>
                <a:lnTo>
                  <a:pt x="156948" y="226052"/>
                </a:lnTo>
                <a:lnTo>
                  <a:pt x="181836" y="189184"/>
                </a:lnTo>
                <a:lnTo>
                  <a:pt x="208150" y="155154"/>
                </a:lnTo>
                <a:lnTo>
                  <a:pt x="235805" y="124104"/>
                </a:lnTo>
                <a:lnTo>
                  <a:pt x="264718" y="96175"/>
                </a:lnTo>
                <a:lnTo>
                  <a:pt x="294806" y="71511"/>
                </a:lnTo>
                <a:lnTo>
                  <a:pt x="358169" y="32539"/>
                </a:lnTo>
                <a:lnTo>
                  <a:pt x="425224" y="8323"/>
                </a:lnTo>
                <a:lnTo>
                  <a:pt x="495300" y="0"/>
                </a:lnTo>
                <a:lnTo>
                  <a:pt x="530673" y="2104"/>
                </a:lnTo>
                <a:lnTo>
                  <a:pt x="565375" y="8323"/>
                </a:lnTo>
                <a:lnTo>
                  <a:pt x="632430" y="32539"/>
                </a:lnTo>
                <a:lnTo>
                  <a:pt x="695793" y="71511"/>
                </a:lnTo>
                <a:lnTo>
                  <a:pt x="725881" y="96175"/>
                </a:lnTo>
                <a:lnTo>
                  <a:pt x="754794" y="124104"/>
                </a:lnTo>
                <a:lnTo>
                  <a:pt x="782449" y="155154"/>
                </a:lnTo>
                <a:lnTo>
                  <a:pt x="808763" y="189184"/>
                </a:lnTo>
                <a:lnTo>
                  <a:pt x="833651" y="226052"/>
                </a:lnTo>
                <a:lnTo>
                  <a:pt x="857029" y="265617"/>
                </a:lnTo>
                <a:lnTo>
                  <a:pt x="878814" y="307735"/>
                </a:lnTo>
                <a:lnTo>
                  <a:pt x="898922" y="352266"/>
                </a:lnTo>
                <a:lnTo>
                  <a:pt x="917269" y="399068"/>
                </a:lnTo>
                <a:lnTo>
                  <a:pt x="933772" y="447998"/>
                </a:lnTo>
                <a:lnTo>
                  <a:pt x="948346" y="498915"/>
                </a:lnTo>
                <a:lnTo>
                  <a:pt x="960907" y="551678"/>
                </a:lnTo>
                <a:lnTo>
                  <a:pt x="971373" y="606143"/>
                </a:lnTo>
                <a:lnTo>
                  <a:pt x="979659" y="662170"/>
                </a:lnTo>
                <a:lnTo>
                  <a:pt x="985681" y="719616"/>
                </a:lnTo>
                <a:lnTo>
                  <a:pt x="989356" y="778340"/>
                </a:lnTo>
                <a:lnTo>
                  <a:pt x="990600" y="838200"/>
                </a:lnTo>
                <a:lnTo>
                  <a:pt x="989356" y="898061"/>
                </a:lnTo>
                <a:lnTo>
                  <a:pt x="985681" y="956786"/>
                </a:lnTo>
                <a:lnTo>
                  <a:pt x="979659" y="1014233"/>
                </a:lnTo>
                <a:lnTo>
                  <a:pt x="971373" y="1070260"/>
                </a:lnTo>
                <a:lnTo>
                  <a:pt x="960907" y="1124726"/>
                </a:lnTo>
                <a:lnTo>
                  <a:pt x="948346" y="1177489"/>
                </a:lnTo>
                <a:lnTo>
                  <a:pt x="933772" y="1228406"/>
                </a:lnTo>
                <a:lnTo>
                  <a:pt x="917269" y="1277337"/>
                </a:lnTo>
                <a:lnTo>
                  <a:pt x="898922" y="1324138"/>
                </a:lnTo>
                <a:lnTo>
                  <a:pt x="878814" y="1368669"/>
                </a:lnTo>
                <a:lnTo>
                  <a:pt x="857029" y="1410787"/>
                </a:lnTo>
                <a:lnTo>
                  <a:pt x="833651" y="1450351"/>
                </a:lnTo>
                <a:lnTo>
                  <a:pt x="808763" y="1487219"/>
                </a:lnTo>
                <a:lnTo>
                  <a:pt x="782449" y="1521248"/>
                </a:lnTo>
                <a:lnTo>
                  <a:pt x="754794" y="1552298"/>
                </a:lnTo>
                <a:lnTo>
                  <a:pt x="725881" y="1580226"/>
                </a:lnTo>
                <a:lnTo>
                  <a:pt x="695793" y="1604890"/>
                </a:lnTo>
                <a:lnTo>
                  <a:pt x="632430" y="1643861"/>
                </a:lnTo>
                <a:lnTo>
                  <a:pt x="565375" y="1668076"/>
                </a:lnTo>
                <a:lnTo>
                  <a:pt x="495300" y="1676400"/>
                </a:lnTo>
                <a:lnTo>
                  <a:pt x="459926" y="1674295"/>
                </a:lnTo>
                <a:lnTo>
                  <a:pt x="425224" y="1668076"/>
                </a:lnTo>
                <a:lnTo>
                  <a:pt x="358169" y="1643861"/>
                </a:lnTo>
                <a:lnTo>
                  <a:pt x="294806" y="1604890"/>
                </a:lnTo>
                <a:lnTo>
                  <a:pt x="264718" y="1580226"/>
                </a:lnTo>
                <a:lnTo>
                  <a:pt x="235805" y="1552298"/>
                </a:lnTo>
                <a:lnTo>
                  <a:pt x="208150" y="1521248"/>
                </a:lnTo>
                <a:lnTo>
                  <a:pt x="181836" y="1487219"/>
                </a:lnTo>
                <a:lnTo>
                  <a:pt x="156948" y="1450351"/>
                </a:lnTo>
                <a:lnTo>
                  <a:pt x="133570" y="1410787"/>
                </a:lnTo>
                <a:lnTo>
                  <a:pt x="111785" y="1368669"/>
                </a:lnTo>
                <a:lnTo>
                  <a:pt x="91677" y="1324138"/>
                </a:lnTo>
                <a:lnTo>
                  <a:pt x="73330" y="1277337"/>
                </a:lnTo>
                <a:lnTo>
                  <a:pt x="56827" y="1228406"/>
                </a:lnTo>
                <a:lnTo>
                  <a:pt x="42253" y="1177489"/>
                </a:lnTo>
                <a:lnTo>
                  <a:pt x="29692" y="1124726"/>
                </a:lnTo>
                <a:lnTo>
                  <a:pt x="19226" y="1070260"/>
                </a:lnTo>
                <a:lnTo>
                  <a:pt x="10940" y="1014233"/>
                </a:lnTo>
                <a:lnTo>
                  <a:pt x="4918" y="956786"/>
                </a:lnTo>
                <a:lnTo>
                  <a:pt x="1243" y="898061"/>
                </a:lnTo>
                <a:lnTo>
                  <a:pt x="0" y="838200"/>
                </a:lnTo>
                <a:close/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50736"/>
            <a:ext cx="566293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b="1" i="0">
                <a:solidFill>
                  <a:srgbClr val="0000FF"/>
                </a:solidFill>
                <a:latin typeface="Arial"/>
                <a:cs typeface="Arial"/>
              </a:rPr>
              <a:t>Circuitos de </a:t>
            </a:r>
            <a:r>
              <a:rPr dirty="0" sz="3600" spc="-5" b="1" i="0">
                <a:solidFill>
                  <a:srgbClr val="0000FF"/>
                </a:solidFill>
                <a:latin typeface="Arial"/>
                <a:cs typeface="Arial"/>
              </a:rPr>
              <a:t>secuencia</a:t>
            </a:r>
            <a:r>
              <a:rPr dirty="0" sz="3600" spc="-100" b="1" i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 i="0">
                <a:solidFill>
                  <a:srgbClr val="0000FF"/>
                </a:solidFill>
                <a:latin typeface="Arial"/>
                <a:cs typeface="Arial"/>
              </a:rPr>
              <a:t>de  </a:t>
            </a:r>
            <a:r>
              <a:rPr dirty="0" sz="3600" spc="-5" b="1" i="0">
                <a:solidFill>
                  <a:srgbClr val="0000FF"/>
                </a:solidFill>
                <a:latin typeface="Arial"/>
                <a:cs typeface="Arial"/>
              </a:rPr>
              <a:t>impedancias </a:t>
            </a:r>
            <a:r>
              <a:rPr dirty="0" sz="3600" b="1" i="0">
                <a:solidFill>
                  <a:srgbClr val="0000FF"/>
                </a:solidFill>
                <a:latin typeface="Arial"/>
                <a:cs typeface="Arial"/>
              </a:rPr>
              <a:t>Y -</a:t>
            </a:r>
            <a:r>
              <a:rPr dirty="0" sz="3600" spc="-35" b="1" i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600" b="1" i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72200" y="152400"/>
            <a:ext cx="1716151" cy="1152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1355725"/>
            <a:ext cx="746379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Si se </a:t>
            </a:r>
            <a:r>
              <a:rPr dirty="0" sz="2400" spc="-15">
                <a:latin typeface="Arial Rounded MT Bold"/>
                <a:cs typeface="Arial Rounded MT Bold"/>
              </a:rPr>
              <a:t>introduce </a:t>
            </a:r>
            <a:r>
              <a:rPr dirty="0" sz="2400" spc="-5">
                <a:latin typeface="Arial Rounded MT Bold"/>
                <a:cs typeface="Arial Rounded MT Bold"/>
              </a:rPr>
              <a:t>una impedancia 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Zn </a:t>
            </a:r>
            <a:r>
              <a:rPr dirty="0" sz="2400" spc="-15"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20">
                <a:latin typeface="Arial Rounded MT Bold"/>
                <a:cs typeface="Arial Rounded MT Bold"/>
              </a:rPr>
              <a:t>neutro 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20">
                <a:latin typeface="Arial Rounded MT Bold"/>
                <a:cs typeface="Arial Rounded MT Bold"/>
              </a:rPr>
              <a:t>tierra </a:t>
            </a:r>
            <a:r>
              <a:rPr dirty="0" sz="2400">
                <a:latin typeface="Arial Rounded MT Bold"/>
                <a:cs typeface="Arial Rounded MT Bold"/>
              </a:rPr>
              <a:t>de las </a:t>
            </a:r>
            <a:r>
              <a:rPr dirty="0" sz="2400" spc="-5">
                <a:latin typeface="Arial Rounded MT Bold"/>
                <a:cs typeface="Arial Rounded MT Bold"/>
              </a:rPr>
              <a:t>impedancias </a:t>
            </a:r>
            <a:r>
              <a:rPr dirty="0" sz="2400" spc="-10">
                <a:latin typeface="Arial Rounded MT Bold"/>
                <a:cs typeface="Arial Rounded MT Bold"/>
              </a:rPr>
              <a:t>conectadas </a:t>
            </a:r>
            <a:r>
              <a:rPr dirty="0" sz="2400" spc="-5">
                <a:latin typeface="Arial Rounded MT Bold"/>
                <a:cs typeface="Arial Rounded MT Bold"/>
              </a:rPr>
              <a:t>en </a:t>
            </a:r>
            <a:r>
              <a:rPr dirty="0" sz="2400" spc="-125">
                <a:solidFill>
                  <a:srgbClr val="0000FF"/>
                </a:solidFill>
                <a:latin typeface="Arial Rounded MT Bold"/>
                <a:cs typeface="Arial Rounded MT Bold"/>
              </a:rPr>
              <a:t>Y</a:t>
            </a:r>
            <a:r>
              <a:rPr dirty="0" sz="2400" spc="-125">
                <a:latin typeface="Arial Rounded MT Bold"/>
                <a:cs typeface="Arial Rounded MT Bold"/>
              </a:rPr>
              <a:t>,  </a:t>
            </a:r>
            <a:r>
              <a:rPr dirty="0" sz="2400" spc="-10">
                <a:latin typeface="Arial Rounded MT Bold"/>
                <a:cs typeface="Arial Rounded MT Bold"/>
              </a:rPr>
              <a:t>entonces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6800" y="2590863"/>
            <a:ext cx="6708775" cy="60198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97155" rIns="0" bIns="0" rtlCol="0" vert="horz">
            <a:spAutoFit/>
          </a:bodyPr>
          <a:lstStyle/>
          <a:p>
            <a:pPr marL="69850">
              <a:lnSpc>
                <a:spcPct val="100000"/>
              </a:lnSpc>
              <a:spcBef>
                <a:spcPts val="765"/>
              </a:spcBef>
              <a:tabLst>
                <a:tab pos="1762125" algn="l"/>
              </a:tabLst>
            </a:pP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a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50" i="1">
                <a:latin typeface="Times New Roman"/>
                <a:cs typeface="Times New Roman"/>
              </a:rPr>
              <a:t>I</a:t>
            </a:r>
            <a:r>
              <a:rPr dirty="0" sz="1700" spc="100" i="1">
                <a:latin typeface="Times New Roman"/>
                <a:cs typeface="Times New Roman"/>
              </a:rPr>
              <a:t>b</a:t>
            </a:r>
            <a:r>
              <a:rPr dirty="0" sz="1700" spc="295" i="1">
                <a:latin typeface="Times New Roman"/>
                <a:cs typeface="Times New Roman"/>
              </a:rPr>
              <a:t>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-270">
                <a:latin typeface="Times New Roman"/>
                <a:cs typeface="Times New Roman"/>
              </a:rPr>
              <a:t> </a:t>
            </a:r>
            <a:r>
              <a:rPr dirty="0" baseline="13888" sz="4500" spc="165" i="1">
                <a:latin typeface="Times New Roman"/>
                <a:cs typeface="Times New Roman"/>
              </a:rPr>
              <a:t>I</a:t>
            </a:r>
            <a:r>
              <a:rPr dirty="0" sz="1700" spc="110" i="1">
                <a:latin typeface="Times New Roman"/>
                <a:cs typeface="Times New Roman"/>
              </a:rPr>
              <a:t>c	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95" i="1">
                <a:latin typeface="Times New Roman"/>
                <a:cs typeface="Times New Roman"/>
              </a:rPr>
              <a:t>I</a:t>
            </a:r>
            <a:r>
              <a:rPr dirty="0" sz="1700" spc="130" i="1">
                <a:latin typeface="Times New Roman"/>
                <a:cs typeface="Times New Roman"/>
              </a:rPr>
              <a:t>n 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35" i="1">
                <a:latin typeface="Times New Roman"/>
                <a:cs typeface="Times New Roman"/>
              </a:rPr>
              <a:t>I</a:t>
            </a:r>
            <a:r>
              <a:rPr dirty="0" sz="1700" spc="90" i="1">
                <a:latin typeface="Times New Roman"/>
                <a:cs typeface="Times New Roman"/>
              </a:rPr>
              <a:t>a</a:t>
            </a:r>
            <a:r>
              <a:rPr dirty="0" sz="1700" spc="90">
                <a:latin typeface="Times New Roman"/>
                <a:cs typeface="Times New Roman"/>
              </a:rPr>
              <a:t>,012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12" i="1">
                <a:latin typeface="Times New Roman"/>
                <a:cs typeface="Times New Roman"/>
              </a:rPr>
              <a:t>I</a:t>
            </a:r>
            <a:r>
              <a:rPr dirty="0" sz="1700" spc="75" i="1">
                <a:latin typeface="Times New Roman"/>
                <a:cs typeface="Times New Roman"/>
              </a:rPr>
              <a:t>b</a:t>
            </a:r>
            <a:r>
              <a:rPr dirty="0" sz="1700" spc="75">
                <a:latin typeface="Times New Roman"/>
                <a:cs typeface="Times New Roman"/>
              </a:rPr>
              <a:t>,012 </a:t>
            </a:r>
            <a:r>
              <a:rPr dirty="0" baseline="13888" sz="4500" spc="142">
                <a:latin typeface="Symbol"/>
                <a:cs typeface="Symbol"/>
              </a:rPr>
              <a:t></a:t>
            </a:r>
            <a:r>
              <a:rPr dirty="0" baseline="13888" sz="4500" spc="142">
                <a:latin typeface="Times New Roman"/>
                <a:cs typeface="Times New Roman"/>
              </a:rPr>
              <a:t> </a:t>
            </a:r>
            <a:r>
              <a:rPr dirty="0" baseline="13888" sz="4500" spc="127" i="1">
                <a:latin typeface="Times New Roman"/>
                <a:cs typeface="Times New Roman"/>
              </a:rPr>
              <a:t>I</a:t>
            </a:r>
            <a:r>
              <a:rPr dirty="0" sz="1700" spc="85" i="1">
                <a:latin typeface="Times New Roman"/>
                <a:cs typeface="Times New Roman"/>
              </a:rPr>
              <a:t>c</a:t>
            </a:r>
            <a:r>
              <a:rPr dirty="0" sz="1700" spc="85">
                <a:latin typeface="Times New Roman"/>
                <a:cs typeface="Times New Roman"/>
              </a:rPr>
              <a:t>,012 </a:t>
            </a:r>
            <a:r>
              <a:rPr dirty="0" baseline="13888" sz="4500" spc="142">
                <a:latin typeface="Symbol"/>
                <a:cs typeface="Symbol"/>
              </a:rPr>
              <a:t></a:t>
            </a:r>
            <a:r>
              <a:rPr dirty="0" baseline="13888" sz="4500" spc="-300">
                <a:latin typeface="Times New Roman"/>
                <a:cs typeface="Times New Roman"/>
              </a:rPr>
              <a:t> </a:t>
            </a:r>
            <a:r>
              <a:rPr dirty="0" baseline="13888" sz="4500" spc="157">
                <a:latin typeface="Times New Roman"/>
                <a:cs typeface="Times New Roman"/>
              </a:rPr>
              <a:t>3</a:t>
            </a:r>
            <a:r>
              <a:rPr dirty="0" baseline="13888" sz="4500" spc="157" i="1">
                <a:latin typeface="Times New Roman"/>
                <a:cs typeface="Times New Roman"/>
              </a:rPr>
              <a:t>I</a:t>
            </a:r>
            <a:r>
              <a:rPr dirty="0" sz="1700" spc="105" i="1">
                <a:latin typeface="Times New Roman"/>
                <a:cs typeface="Times New Roman"/>
              </a:rPr>
              <a:t>a</a:t>
            </a:r>
            <a:r>
              <a:rPr dirty="0" sz="1700" spc="105">
                <a:latin typeface="Times New Roman"/>
                <a:cs typeface="Times New Roman"/>
              </a:rPr>
              <a:t>,0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257" y="3566223"/>
            <a:ext cx="74631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Arial Rounded MT Bold"/>
                <a:cs typeface="Arial Rounded MT Bold"/>
              </a:rPr>
              <a:t>También, </a:t>
            </a:r>
            <a:r>
              <a:rPr dirty="0" sz="2400">
                <a:latin typeface="Arial Rounded MT Bold"/>
                <a:cs typeface="Arial Rounded MT Bold"/>
              </a:rPr>
              <a:t>bajo </a:t>
            </a:r>
            <a:r>
              <a:rPr dirty="0" sz="2400" spc="-5">
                <a:latin typeface="Arial Rounded MT Bold"/>
                <a:cs typeface="Arial Rounded MT Bold"/>
              </a:rPr>
              <a:t>condiciones </a:t>
            </a:r>
            <a:r>
              <a:rPr dirty="0" sz="2400" spc="-10">
                <a:latin typeface="Arial Rounded MT Bold"/>
                <a:cs typeface="Arial Rounded MT Bold"/>
              </a:rPr>
              <a:t>desequilibradas </a:t>
            </a:r>
            <a:r>
              <a:rPr dirty="0" sz="2400" spc="-5">
                <a:latin typeface="Arial Rounded MT Bold"/>
                <a:cs typeface="Arial Rounded MT Bold"/>
              </a:rPr>
              <a:t>se  </a:t>
            </a:r>
            <a:r>
              <a:rPr dirty="0" sz="2400" spc="-15">
                <a:latin typeface="Arial Rounded MT Bold"/>
                <a:cs typeface="Arial Rounded MT Bold"/>
              </a:rPr>
              <a:t>debe</a:t>
            </a:r>
            <a:r>
              <a:rPr dirty="0" sz="2400" spc="57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distinguir </a:t>
            </a:r>
            <a:r>
              <a:rPr dirty="0" sz="2400" spc="-20">
                <a:latin typeface="Arial Rounded MT Bold"/>
                <a:cs typeface="Arial Rounded MT Bold"/>
              </a:rPr>
              <a:t>entre </a:t>
            </a:r>
            <a:r>
              <a:rPr dirty="0" sz="2400" spc="-5">
                <a:latin typeface="Arial Rounded MT Bold"/>
                <a:cs typeface="Arial Rounded MT Bold"/>
              </a:rPr>
              <a:t>tensiones al </a:t>
            </a:r>
            <a:r>
              <a:rPr dirty="0" sz="2400" spc="-20">
                <a:latin typeface="Arial Rounded MT Bold"/>
                <a:cs typeface="Arial Rounded MT Bold"/>
              </a:rPr>
              <a:t>neutro </a:t>
            </a:r>
            <a:r>
              <a:rPr dirty="0" sz="2400">
                <a:latin typeface="Arial Rounded MT Bold"/>
                <a:cs typeface="Arial Rounded MT Bold"/>
              </a:rPr>
              <a:t>y  </a:t>
            </a:r>
            <a:r>
              <a:rPr dirty="0" sz="2400" spc="-5">
                <a:latin typeface="Arial Rounded MT Bold"/>
                <a:cs typeface="Arial Rounded MT Bold"/>
              </a:rPr>
              <a:t>tensiones </a:t>
            </a:r>
            <a:r>
              <a:rPr dirty="0" sz="2400">
                <a:latin typeface="Arial Rounded MT Bold"/>
                <a:cs typeface="Arial Rounded MT Bold"/>
              </a:rPr>
              <a:t>a </a:t>
            </a:r>
            <a:r>
              <a:rPr dirty="0" sz="2400" spc="-15">
                <a:latin typeface="Arial Rounded MT Bold"/>
                <a:cs typeface="Arial Rounded MT Bold"/>
              </a:rPr>
              <a:t>tierra, </a:t>
            </a:r>
            <a:r>
              <a:rPr dirty="0" sz="2400" spc="-10">
                <a:latin typeface="Arial Rounded MT Bold"/>
                <a:cs typeface="Arial Rounded MT Bold"/>
              </a:rPr>
              <a:t>esto</a:t>
            </a:r>
            <a:r>
              <a:rPr dirty="0" sz="2400" spc="2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es: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02076" y="4953063"/>
            <a:ext cx="1932305" cy="57340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127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"/>
              </a:spcBef>
              <a:tabLst>
                <a:tab pos="484505" algn="l"/>
              </a:tabLst>
            </a:pPr>
            <a:r>
              <a:rPr dirty="0" sz="3000" spc="-45" i="1">
                <a:latin typeface="Times New Roman"/>
                <a:cs typeface="Times New Roman"/>
              </a:rPr>
              <a:t>V</a:t>
            </a:r>
            <a:r>
              <a:rPr dirty="0" baseline="-25396" sz="2625" spc="-67" i="1">
                <a:latin typeface="Times New Roman"/>
                <a:cs typeface="Times New Roman"/>
              </a:rPr>
              <a:t>a	</a:t>
            </a:r>
            <a:r>
              <a:rPr dirty="0" sz="3000" spc="60">
                <a:latin typeface="Symbol"/>
                <a:cs typeface="Symbol"/>
              </a:rPr>
              <a:t></a:t>
            </a:r>
            <a:r>
              <a:rPr dirty="0" sz="3000" spc="60">
                <a:latin typeface="Times New Roman"/>
                <a:cs typeface="Times New Roman"/>
              </a:rPr>
              <a:t> </a:t>
            </a:r>
            <a:r>
              <a:rPr dirty="0" sz="3000" spc="-35" i="1">
                <a:latin typeface="Times New Roman"/>
                <a:cs typeface="Times New Roman"/>
              </a:rPr>
              <a:t>V</a:t>
            </a:r>
            <a:r>
              <a:rPr dirty="0" baseline="-25396" sz="2625" spc="-52" i="1">
                <a:latin typeface="Times New Roman"/>
                <a:cs typeface="Times New Roman"/>
              </a:rPr>
              <a:t>an</a:t>
            </a:r>
            <a:r>
              <a:rPr dirty="0" baseline="-25396" sz="2625" spc="-225" i="1">
                <a:latin typeface="Times New Roman"/>
                <a:cs typeface="Times New Roman"/>
              </a:rPr>
              <a:t> </a:t>
            </a:r>
            <a:r>
              <a:rPr dirty="0" sz="3000" spc="60">
                <a:latin typeface="Symbol"/>
                <a:cs typeface="Symbol"/>
              </a:rPr>
              <a:t></a:t>
            </a:r>
            <a:r>
              <a:rPr dirty="0" sz="3000" spc="60" i="1">
                <a:latin typeface="Times New Roman"/>
                <a:cs typeface="Times New Roman"/>
              </a:rPr>
              <a:t>V</a:t>
            </a:r>
            <a:r>
              <a:rPr dirty="0" baseline="-25396" sz="2625" spc="89" i="1">
                <a:latin typeface="Times New Roman"/>
                <a:cs typeface="Times New Roman"/>
              </a:rPr>
              <a:t>n</a:t>
            </a:r>
            <a:endParaRPr baseline="-25396" sz="2625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740" y="5821362"/>
            <a:ext cx="10483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Rounded MT Bold"/>
                <a:cs typeface="Arial Rounded MT Bold"/>
              </a:rPr>
              <a:t>do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</a:t>
            </a:r>
            <a:r>
              <a:rPr dirty="0" sz="2400" spc="-15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5000" y="5943600"/>
            <a:ext cx="1849755" cy="600075"/>
          </a:xfrm>
          <a:prstGeom prst="rect">
            <a:avLst/>
          </a:prstGeom>
          <a:solidFill>
            <a:srgbClr val="FFFFCC"/>
          </a:solidFill>
        </p:spPr>
        <p:txBody>
          <a:bodyPr wrap="square" lIns="0" tIns="444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35"/>
              </a:spcBef>
            </a:pPr>
            <a:r>
              <a:rPr dirty="0" sz="2950" spc="-10" i="1">
                <a:latin typeface="Times New Roman"/>
                <a:cs typeface="Times New Roman"/>
              </a:rPr>
              <a:t>V</a:t>
            </a:r>
            <a:r>
              <a:rPr dirty="0" baseline="-24509" sz="2550" spc="-15" i="1">
                <a:latin typeface="Times New Roman"/>
                <a:cs typeface="Times New Roman"/>
              </a:rPr>
              <a:t>n </a:t>
            </a:r>
            <a:r>
              <a:rPr dirty="0" sz="2950" spc="90">
                <a:latin typeface="Symbol"/>
                <a:cs typeface="Symbol"/>
              </a:rPr>
              <a:t></a:t>
            </a:r>
            <a:r>
              <a:rPr dirty="0" sz="2950" spc="-95">
                <a:latin typeface="Times New Roman"/>
                <a:cs typeface="Times New Roman"/>
              </a:rPr>
              <a:t> </a:t>
            </a:r>
            <a:r>
              <a:rPr dirty="0" sz="2950" spc="135">
                <a:latin typeface="Times New Roman"/>
                <a:cs typeface="Times New Roman"/>
              </a:rPr>
              <a:t>3</a:t>
            </a:r>
            <a:r>
              <a:rPr dirty="0" sz="2950" spc="135" i="1">
                <a:latin typeface="Times New Roman"/>
                <a:cs typeface="Times New Roman"/>
              </a:rPr>
              <a:t>I</a:t>
            </a:r>
            <a:r>
              <a:rPr dirty="0" baseline="-24509" sz="2550" spc="202" i="1">
                <a:latin typeface="Times New Roman"/>
                <a:cs typeface="Times New Roman"/>
              </a:rPr>
              <a:t>a</a:t>
            </a:r>
            <a:r>
              <a:rPr dirty="0" baseline="-24509" sz="2550" spc="202">
                <a:latin typeface="Times New Roman"/>
                <a:cs typeface="Times New Roman"/>
              </a:rPr>
              <a:t>,0</a:t>
            </a:r>
            <a:r>
              <a:rPr dirty="0" sz="2950" spc="135" i="1">
                <a:latin typeface="Times New Roman"/>
                <a:cs typeface="Times New Roman"/>
              </a:rPr>
              <a:t>Z</a:t>
            </a:r>
            <a:r>
              <a:rPr dirty="0" baseline="-24509" sz="2550" spc="202" i="1">
                <a:latin typeface="Times New Roman"/>
                <a:cs typeface="Times New Roman"/>
              </a:rPr>
              <a:t>n</a:t>
            </a:r>
            <a:endParaRPr baseline="-24509"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190436"/>
            <a:ext cx="758126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 i="0">
                <a:solidFill>
                  <a:srgbClr val="7D9CE8"/>
                </a:solidFill>
                <a:latin typeface="Arial"/>
                <a:cs typeface="Arial"/>
              </a:rPr>
              <a:t>Circuitos de secuencia de impedancias Y -</a:t>
            </a:r>
            <a:r>
              <a:rPr dirty="0" sz="2800" spc="-7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28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609600"/>
            <a:ext cx="7780274" cy="3033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19800" y="1600200"/>
            <a:ext cx="1676400" cy="1905000"/>
          </a:xfrm>
          <a:custGeom>
            <a:avLst/>
            <a:gdLst/>
            <a:ahLst/>
            <a:cxnLst/>
            <a:rect l="l" t="t" r="r" b="b"/>
            <a:pathLst>
              <a:path w="1676400" h="1905000">
                <a:moveTo>
                  <a:pt x="0" y="952500"/>
                </a:moveTo>
                <a:lnTo>
                  <a:pt x="1161" y="901915"/>
                </a:lnTo>
                <a:lnTo>
                  <a:pt x="4608" y="852018"/>
                </a:lnTo>
                <a:lnTo>
                  <a:pt x="10283" y="802874"/>
                </a:lnTo>
                <a:lnTo>
                  <a:pt x="18126" y="754549"/>
                </a:lnTo>
                <a:lnTo>
                  <a:pt x="28081" y="707109"/>
                </a:lnTo>
                <a:lnTo>
                  <a:pt x="40089" y="660620"/>
                </a:lnTo>
                <a:lnTo>
                  <a:pt x="54093" y="615148"/>
                </a:lnTo>
                <a:lnTo>
                  <a:pt x="70035" y="570758"/>
                </a:lnTo>
                <a:lnTo>
                  <a:pt x="87856" y="527517"/>
                </a:lnTo>
                <a:lnTo>
                  <a:pt x="107498" y="485490"/>
                </a:lnTo>
                <a:lnTo>
                  <a:pt x="128905" y="444743"/>
                </a:lnTo>
                <a:lnTo>
                  <a:pt x="152017" y="405342"/>
                </a:lnTo>
                <a:lnTo>
                  <a:pt x="176777" y="367352"/>
                </a:lnTo>
                <a:lnTo>
                  <a:pt x="203127" y="330840"/>
                </a:lnTo>
                <a:lnTo>
                  <a:pt x="231009" y="295872"/>
                </a:lnTo>
                <a:lnTo>
                  <a:pt x="260365" y="262512"/>
                </a:lnTo>
                <a:lnTo>
                  <a:pt x="291137" y="230828"/>
                </a:lnTo>
                <a:lnTo>
                  <a:pt x="323268" y="200885"/>
                </a:lnTo>
                <a:lnTo>
                  <a:pt x="356698" y="172748"/>
                </a:lnTo>
                <a:lnTo>
                  <a:pt x="391371" y="146484"/>
                </a:lnTo>
                <a:lnTo>
                  <a:pt x="427229" y="122158"/>
                </a:lnTo>
                <a:lnTo>
                  <a:pt x="464213" y="99837"/>
                </a:lnTo>
                <a:lnTo>
                  <a:pt x="502265" y="79586"/>
                </a:lnTo>
                <a:lnTo>
                  <a:pt x="541328" y="61470"/>
                </a:lnTo>
                <a:lnTo>
                  <a:pt x="581344" y="45557"/>
                </a:lnTo>
                <a:lnTo>
                  <a:pt x="622254" y="31911"/>
                </a:lnTo>
                <a:lnTo>
                  <a:pt x="664002" y="20598"/>
                </a:lnTo>
                <a:lnTo>
                  <a:pt x="706528" y="11685"/>
                </a:lnTo>
                <a:lnTo>
                  <a:pt x="749775" y="5237"/>
                </a:lnTo>
                <a:lnTo>
                  <a:pt x="793684" y="1320"/>
                </a:lnTo>
                <a:lnTo>
                  <a:pt x="838200" y="0"/>
                </a:lnTo>
                <a:lnTo>
                  <a:pt x="882715" y="1320"/>
                </a:lnTo>
                <a:lnTo>
                  <a:pt x="926624" y="5237"/>
                </a:lnTo>
                <a:lnTo>
                  <a:pt x="969871" y="11685"/>
                </a:lnTo>
                <a:lnTo>
                  <a:pt x="1012397" y="20598"/>
                </a:lnTo>
                <a:lnTo>
                  <a:pt x="1054145" y="31911"/>
                </a:lnTo>
                <a:lnTo>
                  <a:pt x="1095055" y="45557"/>
                </a:lnTo>
                <a:lnTo>
                  <a:pt x="1135071" y="61470"/>
                </a:lnTo>
                <a:lnTo>
                  <a:pt x="1174134" y="79586"/>
                </a:lnTo>
                <a:lnTo>
                  <a:pt x="1212186" y="99837"/>
                </a:lnTo>
                <a:lnTo>
                  <a:pt x="1249170" y="122158"/>
                </a:lnTo>
                <a:lnTo>
                  <a:pt x="1285028" y="146484"/>
                </a:lnTo>
                <a:lnTo>
                  <a:pt x="1319701" y="172748"/>
                </a:lnTo>
                <a:lnTo>
                  <a:pt x="1353131" y="200885"/>
                </a:lnTo>
                <a:lnTo>
                  <a:pt x="1385262" y="230828"/>
                </a:lnTo>
                <a:lnTo>
                  <a:pt x="1416034" y="262512"/>
                </a:lnTo>
                <a:lnTo>
                  <a:pt x="1445390" y="295872"/>
                </a:lnTo>
                <a:lnTo>
                  <a:pt x="1473272" y="330840"/>
                </a:lnTo>
                <a:lnTo>
                  <a:pt x="1499622" y="367352"/>
                </a:lnTo>
                <a:lnTo>
                  <a:pt x="1524382" y="405342"/>
                </a:lnTo>
                <a:lnTo>
                  <a:pt x="1547494" y="444743"/>
                </a:lnTo>
                <a:lnTo>
                  <a:pt x="1568901" y="485490"/>
                </a:lnTo>
                <a:lnTo>
                  <a:pt x="1588543" y="527517"/>
                </a:lnTo>
                <a:lnTo>
                  <a:pt x="1606364" y="570758"/>
                </a:lnTo>
                <a:lnTo>
                  <a:pt x="1622306" y="615148"/>
                </a:lnTo>
                <a:lnTo>
                  <a:pt x="1636310" y="660620"/>
                </a:lnTo>
                <a:lnTo>
                  <a:pt x="1648318" y="707109"/>
                </a:lnTo>
                <a:lnTo>
                  <a:pt x="1658273" y="754549"/>
                </a:lnTo>
                <a:lnTo>
                  <a:pt x="1666116" y="802874"/>
                </a:lnTo>
                <a:lnTo>
                  <a:pt x="1671791" y="852018"/>
                </a:lnTo>
                <a:lnTo>
                  <a:pt x="1675238" y="901915"/>
                </a:lnTo>
                <a:lnTo>
                  <a:pt x="1676400" y="952500"/>
                </a:lnTo>
                <a:lnTo>
                  <a:pt x="1675238" y="1003084"/>
                </a:lnTo>
                <a:lnTo>
                  <a:pt x="1671791" y="1052981"/>
                </a:lnTo>
                <a:lnTo>
                  <a:pt x="1666116" y="1102125"/>
                </a:lnTo>
                <a:lnTo>
                  <a:pt x="1658273" y="1150450"/>
                </a:lnTo>
                <a:lnTo>
                  <a:pt x="1648318" y="1197890"/>
                </a:lnTo>
                <a:lnTo>
                  <a:pt x="1636310" y="1244379"/>
                </a:lnTo>
                <a:lnTo>
                  <a:pt x="1622306" y="1289851"/>
                </a:lnTo>
                <a:lnTo>
                  <a:pt x="1606364" y="1334241"/>
                </a:lnTo>
                <a:lnTo>
                  <a:pt x="1588543" y="1377482"/>
                </a:lnTo>
                <a:lnTo>
                  <a:pt x="1568901" y="1419509"/>
                </a:lnTo>
                <a:lnTo>
                  <a:pt x="1547494" y="1460256"/>
                </a:lnTo>
                <a:lnTo>
                  <a:pt x="1524382" y="1499657"/>
                </a:lnTo>
                <a:lnTo>
                  <a:pt x="1499622" y="1537647"/>
                </a:lnTo>
                <a:lnTo>
                  <a:pt x="1473272" y="1574159"/>
                </a:lnTo>
                <a:lnTo>
                  <a:pt x="1445390" y="1609127"/>
                </a:lnTo>
                <a:lnTo>
                  <a:pt x="1416034" y="1642487"/>
                </a:lnTo>
                <a:lnTo>
                  <a:pt x="1385262" y="1674171"/>
                </a:lnTo>
                <a:lnTo>
                  <a:pt x="1353131" y="1704114"/>
                </a:lnTo>
                <a:lnTo>
                  <a:pt x="1319701" y="1732251"/>
                </a:lnTo>
                <a:lnTo>
                  <a:pt x="1285028" y="1758515"/>
                </a:lnTo>
                <a:lnTo>
                  <a:pt x="1249170" y="1782841"/>
                </a:lnTo>
                <a:lnTo>
                  <a:pt x="1212186" y="1805162"/>
                </a:lnTo>
                <a:lnTo>
                  <a:pt x="1174134" y="1825413"/>
                </a:lnTo>
                <a:lnTo>
                  <a:pt x="1135071" y="1843529"/>
                </a:lnTo>
                <a:lnTo>
                  <a:pt x="1095055" y="1859442"/>
                </a:lnTo>
                <a:lnTo>
                  <a:pt x="1054145" y="1873088"/>
                </a:lnTo>
                <a:lnTo>
                  <a:pt x="1012397" y="1884401"/>
                </a:lnTo>
                <a:lnTo>
                  <a:pt x="969871" y="1893314"/>
                </a:lnTo>
                <a:lnTo>
                  <a:pt x="926624" y="1899762"/>
                </a:lnTo>
                <a:lnTo>
                  <a:pt x="882715" y="1903679"/>
                </a:lnTo>
                <a:lnTo>
                  <a:pt x="838200" y="1905000"/>
                </a:lnTo>
                <a:lnTo>
                  <a:pt x="793684" y="1903679"/>
                </a:lnTo>
                <a:lnTo>
                  <a:pt x="749775" y="1899762"/>
                </a:lnTo>
                <a:lnTo>
                  <a:pt x="706528" y="1893314"/>
                </a:lnTo>
                <a:lnTo>
                  <a:pt x="664002" y="1884401"/>
                </a:lnTo>
                <a:lnTo>
                  <a:pt x="622254" y="1873088"/>
                </a:lnTo>
                <a:lnTo>
                  <a:pt x="581344" y="1859442"/>
                </a:lnTo>
                <a:lnTo>
                  <a:pt x="541328" y="1843529"/>
                </a:lnTo>
                <a:lnTo>
                  <a:pt x="502265" y="1825413"/>
                </a:lnTo>
                <a:lnTo>
                  <a:pt x="464213" y="1805162"/>
                </a:lnTo>
                <a:lnTo>
                  <a:pt x="427229" y="1782841"/>
                </a:lnTo>
                <a:lnTo>
                  <a:pt x="391371" y="1758515"/>
                </a:lnTo>
                <a:lnTo>
                  <a:pt x="356698" y="1732251"/>
                </a:lnTo>
                <a:lnTo>
                  <a:pt x="323268" y="1704114"/>
                </a:lnTo>
                <a:lnTo>
                  <a:pt x="291137" y="1674171"/>
                </a:lnTo>
                <a:lnTo>
                  <a:pt x="260365" y="1642487"/>
                </a:lnTo>
                <a:lnTo>
                  <a:pt x="231009" y="1609127"/>
                </a:lnTo>
                <a:lnTo>
                  <a:pt x="203127" y="1574159"/>
                </a:lnTo>
                <a:lnTo>
                  <a:pt x="176777" y="1537647"/>
                </a:lnTo>
                <a:lnTo>
                  <a:pt x="152017" y="1499657"/>
                </a:lnTo>
                <a:lnTo>
                  <a:pt x="128905" y="1460256"/>
                </a:lnTo>
                <a:lnTo>
                  <a:pt x="107498" y="1419509"/>
                </a:lnTo>
                <a:lnTo>
                  <a:pt x="87856" y="1377482"/>
                </a:lnTo>
                <a:lnTo>
                  <a:pt x="70035" y="1334241"/>
                </a:lnTo>
                <a:lnTo>
                  <a:pt x="54093" y="1289851"/>
                </a:lnTo>
                <a:lnTo>
                  <a:pt x="40089" y="1244379"/>
                </a:lnTo>
                <a:lnTo>
                  <a:pt x="28081" y="1197890"/>
                </a:lnTo>
                <a:lnTo>
                  <a:pt x="18126" y="1150450"/>
                </a:lnTo>
                <a:lnTo>
                  <a:pt x="10283" y="1102125"/>
                </a:lnTo>
                <a:lnTo>
                  <a:pt x="4608" y="1052981"/>
                </a:lnTo>
                <a:lnTo>
                  <a:pt x="1161" y="1003084"/>
                </a:lnTo>
                <a:lnTo>
                  <a:pt x="0" y="9525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47800" y="4800536"/>
            <a:ext cx="6402705" cy="1786255"/>
          </a:xfrm>
          <a:custGeom>
            <a:avLst/>
            <a:gdLst/>
            <a:ahLst/>
            <a:cxnLst/>
            <a:rect l="l" t="t" r="r" b="b"/>
            <a:pathLst>
              <a:path w="6402705" h="1786254">
                <a:moveTo>
                  <a:pt x="0" y="1786001"/>
                </a:moveTo>
                <a:lnTo>
                  <a:pt x="6402451" y="1786001"/>
                </a:lnTo>
                <a:lnTo>
                  <a:pt x="6402451" y="0"/>
                </a:lnTo>
                <a:lnTo>
                  <a:pt x="0" y="0"/>
                </a:lnTo>
                <a:lnTo>
                  <a:pt x="0" y="1786001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572109" y="5654380"/>
            <a:ext cx="320040" cy="292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750" spc="114" i="1">
                <a:latin typeface="Times New Roman"/>
                <a:cs typeface="Times New Roman"/>
              </a:rPr>
              <a:t>a</a:t>
            </a:r>
            <a:r>
              <a:rPr dirty="0" sz="1750" spc="50">
                <a:latin typeface="Times New Roman"/>
                <a:cs typeface="Times New Roman"/>
              </a:rPr>
              <a:t>,0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440" y="3915791"/>
            <a:ext cx="8708390" cy="1419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596900" algn="l"/>
                <a:tab pos="1645920" algn="l"/>
                <a:tab pos="3129915" algn="l"/>
                <a:tab pos="3660775" algn="l"/>
                <a:tab pos="4770755" algn="l"/>
                <a:tab pos="6269990" algn="l"/>
                <a:tab pos="6884670" algn="l"/>
                <a:tab pos="8500745" algn="l"/>
              </a:tabLst>
            </a:pPr>
            <a:r>
              <a:rPr dirty="0" sz="2400" spc="-5">
                <a:latin typeface="Arial Rounded MT Bold"/>
                <a:cs typeface="Arial Rounded MT Bold"/>
              </a:rPr>
              <a:t>En	</a:t>
            </a:r>
            <a:r>
              <a:rPr dirty="0" sz="2400" spc="-10">
                <a:latin typeface="Arial Rounded MT Bold"/>
                <a:cs typeface="Arial Rounded MT Bold"/>
              </a:rPr>
              <a:t>forma	matricial	</a:t>
            </a:r>
            <a:r>
              <a:rPr dirty="0" sz="2400" spc="-5">
                <a:latin typeface="Arial Rounded MT Bold"/>
                <a:cs typeface="Arial Rounded MT Bold"/>
              </a:rPr>
              <a:t>se	puede	</a:t>
            </a:r>
            <a:r>
              <a:rPr dirty="0" sz="2400" spc="-20">
                <a:latin typeface="Arial Rounded MT Bold"/>
                <a:cs typeface="Arial Rounded MT Bold"/>
              </a:rPr>
              <a:t>expresar	</a:t>
            </a:r>
            <a:r>
              <a:rPr dirty="0" sz="2400">
                <a:latin typeface="Arial Rounded MT Bold"/>
                <a:cs typeface="Arial Rounded MT Bold"/>
              </a:rPr>
              <a:t>las	</a:t>
            </a:r>
            <a:r>
              <a:rPr dirty="0" sz="2400" spc="-10">
                <a:solidFill>
                  <a:srgbClr val="0000FF"/>
                </a:solidFill>
                <a:latin typeface="Arial Rounded MT Bold"/>
                <a:cs typeface="Arial Rounded MT Bold"/>
              </a:rPr>
              <a:t>tensiones	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a</a:t>
            </a:r>
            <a:endParaRPr sz="2400">
              <a:latin typeface="Arial Rounded MT Bold"/>
              <a:cs typeface="Arial Rounded MT Bold"/>
            </a:endParaRPr>
          </a:p>
          <a:p>
            <a:pPr marL="25400">
              <a:lnSpc>
                <a:spcPct val="100000"/>
              </a:lnSpc>
            </a:pPr>
            <a:r>
              <a:rPr dirty="0" sz="2400" spc="-20">
                <a:solidFill>
                  <a:srgbClr val="0000FF"/>
                </a:solidFill>
                <a:latin typeface="Arial Rounded MT Bold"/>
                <a:cs typeface="Arial Rounded MT Bold"/>
              </a:rPr>
              <a:t>tierra 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de cada 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fase</a:t>
            </a:r>
            <a:r>
              <a:rPr dirty="0" sz="2400" spc="15">
                <a:solidFill>
                  <a:srgbClr val="0000FF"/>
                </a:solidFill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como:</a:t>
            </a:r>
            <a:endParaRPr sz="2400">
              <a:latin typeface="Arial Rounded MT Bold"/>
              <a:cs typeface="Arial Rounded MT Bold"/>
            </a:endParaRPr>
          </a:p>
          <a:p>
            <a:pPr algn="ctr" marL="142875">
              <a:lnSpc>
                <a:spcPct val="100000"/>
              </a:lnSpc>
              <a:spcBef>
                <a:spcPts val="1610"/>
              </a:spcBef>
              <a:tabLst>
                <a:tab pos="1209675" algn="l"/>
                <a:tab pos="2342515" algn="l"/>
                <a:tab pos="3872229" algn="l"/>
                <a:tab pos="5967095" algn="l"/>
              </a:tabLst>
            </a:pPr>
            <a:r>
              <a:rPr dirty="0" sz="3000" spc="-85">
                <a:latin typeface="Symbol"/>
                <a:cs typeface="Symbol"/>
              </a:rPr>
              <a:t></a:t>
            </a:r>
            <a:r>
              <a:rPr dirty="0" baseline="4629" sz="4500" spc="-127" i="1">
                <a:latin typeface="Times New Roman"/>
                <a:cs typeface="Times New Roman"/>
              </a:rPr>
              <a:t>V</a:t>
            </a:r>
            <a:r>
              <a:rPr dirty="0" baseline="-17460" sz="2625" spc="-127" i="1">
                <a:latin typeface="Times New Roman"/>
                <a:cs typeface="Times New Roman"/>
              </a:rPr>
              <a:t>a</a:t>
            </a:r>
            <a:r>
              <a:rPr dirty="0" baseline="-17460" sz="2625" spc="60" i="1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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-65">
                <a:latin typeface="Symbol"/>
                <a:cs typeface="Symbol"/>
              </a:rPr>
              <a:t></a:t>
            </a:r>
            <a:r>
              <a:rPr dirty="0" baseline="4629" sz="4500" spc="-97" i="1">
                <a:latin typeface="Times New Roman"/>
                <a:cs typeface="Times New Roman"/>
              </a:rPr>
              <a:t>V</a:t>
            </a:r>
            <a:r>
              <a:rPr dirty="0" baseline="-17460" sz="2625" spc="-97" i="1">
                <a:latin typeface="Times New Roman"/>
                <a:cs typeface="Times New Roman"/>
              </a:rPr>
              <a:t>an</a:t>
            </a:r>
            <a:r>
              <a:rPr dirty="0" baseline="-17460" sz="2625" spc="22" i="1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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-80">
                <a:latin typeface="Symbol"/>
                <a:cs typeface="Symbol"/>
              </a:rPr>
              <a:t></a:t>
            </a:r>
            <a:r>
              <a:rPr dirty="0" baseline="4629" sz="4500" spc="-120" i="1">
                <a:latin typeface="Times New Roman"/>
                <a:cs typeface="Times New Roman"/>
              </a:rPr>
              <a:t>V</a:t>
            </a:r>
            <a:r>
              <a:rPr dirty="0" baseline="-17460" sz="2625" spc="-120" i="1">
                <a:latin typeface="Times New Roman"/>
                <a:cs typeface="Times New Roman"/>
              </a:rPr>
              <a:t>n</a:t>
            </a:r>
            <a:r>
              <a:rPr dirty="0" baseline="-17460" sz="2625" spc="15" i="1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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35">
                <a:latin typeface="Symbol"/>
                <a:cs typeface="Symbol"/>
              </a:rPr>
              <a:t></a:t>
            </a:r>
            <a:r>
              <a:rPr dirty="0" baseline="4629" sz="4500" spc="202" i="1">
                <a:latin typeface="Times New Roman"/>
                <a:cs typeface="Times New Roman"/>
              </a:rPr>
              <a:t>I</a:t>
            </a:r>
            <a:r>
              <a:rPr dirty="0" baseline="-17460" sz="2625" spc="202" i="1">
                <a:latin typeface="Times New Roman"/>
                <a:cs typeface="Times New Roman"/>
              </a:rPr>
              <a:t>a</a:t>
            </a:r>
            <a:r>
              <a:rPr dirty="0" baseline="-17460" sz="2625" spc="52" i="1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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-110">
                <a:latin typeface="Symbol"/>
                <a:cs typeface="Symbol"/>
              </a:rPr>
              <a:t></a:t>
            </a:r>
            <a:r>
              <a:rPr dirty="0" baseline="4629" sz="4500" spc="-165">
                <a:latin typeface="Times New Roman"/>
                <a:cs typeface="Times New Roman"/>
              </a:rPr>
              <a:t>1</a:t>
            </a:r>
            <a:r>
              <a:rPr dirty="0" sz="3000" spc="-110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2778" y="5216394"/>
            <a:ext cx="635571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558165" algn="l"/>
                <a:tab pos="5420995" algn="l"/>
                <a:tab pos="5861685" algn="l"/>
              </a:tabLst>
            </a:pPr>
            <a:r>
              <a:rPr dirty="0" sz="3000" spc="-50">
                <a:latin typeface="Symbol"/>
                <a:cs typeface="Symbol"/>
              </a:rPr>
              <a:t></a:t>
            </a:r>
            <a:r>
              <a:rPr dirty="0" baseline="-25925" sz="4500" spc="-75" i="1">
                <a:latin typeface="Times New Roman"/>
                <a:cs typeface="Times New Roman"/>
              </a:rPr>
              <a:t>V	</a:t>
            </a:r>
            <a:r>
              <a:rPr dirty="0" sz="3000" spc="10">
                <a:latin typeface="Symbol"/>
                <a:cs typeface="Symbol"/>
              </a:rPr>
              <a:t>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baseline="-25925" sz="4500" spc="22">
                <a:latin typeface="Symbol"/>
                <a:cs typeface="Symbol"/>
              </a:rPr>
              <a:t></a:t>
            </a:r>
            <a:r>
              <a:rPr dirty="0" baseline="-25925" sz="4500" spc="-52">
                <a:latin typeface="Times New Roman"/>
                <a:cs typeface="Times New Roman"/>
              </a:rPr>
              <a:t> </a:t>
            </a:r>
            <a:r>
              <a:rPr dirty="0" sz="3000" spc="-55">
                <a:latin typeface="Symbol"/>
                <a:cs typeface="Symbol"/>
              </a:rPr>
              <a:t></a:t>
            </a:r>
            <a:r>
              <a:rPr dirty="0" baseline="-25925" sz="4500" spc="-82" i="1">
                <a:latin typeface="Times New Roman"/>
                <a:cs typeface="Times New Roman"/>
              </a:rPr>
              <a:t>V	</a:t>
            </a:r>
            <a:r>
              <a:rPr dirty="0" baseline="-25925" sz="4500" spc="22" i="1">
                <a:latin typeface="Times New Roman"/>
                <a:cs typeface="Times New Roman"/>
              </a:rPr>
              <a:t>Z	</a:t>
            </a:r>
            <a:r>
              <a:rPr dirty="0" sz="3000" spc="-110">
                <a:latin typeface="Symbol"/>
                <a:cs typeface="Symbol"/>
              </a:rPr>
              <a:t></a:t>
            </a:r>
            <a:r>
              <a:rPr dirty="0" baseline="-25925" sz="4500" spc="-165">
                <a:latin typeface="Times New Roman"/>
                <a:cs typeface="Times New Roman"/>
              </a:rPr>
              <a:t>1</a:t>
            </a:r>
            <a:r>
              <a:rPr dirty="0" sz="3000" spc="-1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79700" y="5393682"/>
            <a:ext cx="340931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  <a:tabLst>
                <a:tab pos="1047115" algn="l"/>
                <a:tab pos="2059939" algn="l"/>
                <a:tab pos="2556510" algn="l"/>
              </a:tabLst>
            </a:pPr>
            <a:r>
              <a:rPr dirty="0" baseline="25925" sz="4500" spc="15">
                <a:latin typeface="Symbol"/>
                <a:cs typeface="Symbol"/>
              </a:rPr>
              <a:t></a:t>
            </a:r>
            <a:r>
              <a:rPr dirty="0" baseline="25925" sz="4500" spc="-270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</a:t>
            </a:r>
            <a:r>
              <a:rPr dirty="0" sz="3000" spc="-175">
                <a:latin typeface="Times New Roman"/>
                <a:cs typeface="Times New Roman"/>
              </a:rPr>
              <a:t> </a:t>
            </a:r>
            <a:r>
              <a:rPr dirty="0" baseline="25925" sz="4500" spc="-97">
                <a:latin typeface="Symbol"/>
                <a:cs typeface="Symbol"/>
              </a:rPr>
              <a:t></a:t>
            </a:r>
            <a:r>
              <a:rPr dirty="0" sz="3000" spc="-65" i="1">
                <a:latin typeface="Times New Roman"/>
                <a:cs typeface="Times New Roman"/>
              </a:rPr>
              <a:t>V	</a:t>
            </a:r>
            <a:r>
              <a:rPr dirty="0" baseline="25925" sz="4500" spc="15">
                <a:latin typeface="Symbol"/>
                <a:cs typeface="Symbol"/>
              </a:rPr>
              <a:t></a:t>
            </a:r>
            <a:r>
              <a:rPr dirty="0" baseline="25925" sz="4500" spc="30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</a:t>
            </a:r>
            <a:r>
              <a:rPr dirty="0" sz="3000" spc="-30">
                <a:latin typeface="Times New Roman"/>
                <a:cs typeface="Times New Roman"/>
              </a:rPr>
              <a:t> </a:t>
            </a:r>
            <a:r>
              <a:rPr dirty="0" sz="3000" spc="15" i="1">
                <a:latin typeface="Times New Roman"/>
                <a:cs typeface="Times New Roman"/>
              </a:rPr>
              <a:t>Z	</a:t>
            </a:r>
            <a:r>
              <a:rPr dirty="0" baseline="25925" sz="4500" spc="202">
                <a:latin typeface="Symbol"/>
                <a:cs typeface="Symbol"/>
              </a:rPr>
              <a:t></a:t>
            </a:r>
            <a:r>
              <a:rPr dirty="0" sz="3000" spc="135" i="1">
                <a:latin typeface="Times New Roman"/>
                <a:cs typeface="Times New Roman"/>
              </a:rPr>
              <a:t>I	</a:t>
            </a:r>
            <a:r>
              <a:rPr dirty="0" baseline="25925" sz="4500" spc="15">
                <a:latin typeface="Symbol"/>
                <a:cs typeface="Symbol"/>
              </a:rPr>
              <a:t></a:t>
            </a:r>
            <a:r>
              <a:rPr dirty="0" baseline="25925" sz="4500" spc="15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</a:t>
            </a:r>
            <a:r>
              <a:rPr dirty="0" sz="3000" spc="-540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Times New Roman"/>
                <a:cs typeface="Times New Roman"/>
              </a:rPr>
              <a:t>3</a:t>
            </a:r>
            <a:r>
              <a:rPr dirty="0" sz="3000" spc="1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0878" y="5583186"/>
            <a:ext cx="122745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1066165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8164" y="5493007"/>
            <a:ext cx="158623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1103630" algn="l"/>
              </a:tabLst>
            </a:pPr>
            <a:r>
              <a:rPr dirty="0" sz="1750" i="1">
                <a:latin typeface="Times New Roman"/>
                <a:cs typeface="Times New Roman"/>
              </a:rPr>
              <a:t>b</a:t>
            </a:r>
            <a:r>
              <a:rPr dirty="0" sz="1750" spc="60" i="1">
                <a:latin typeface="Times New Roman"/>
                <a:cs typeface="Times New Roman"/>
              </a:rPr>
              <a:t> </a:t>
            </a:r>
            <a:r>
              <a:rPr dirty="0" baseline="-12962" sz="4500" spc="15">
                <a:latin typeface="Symbol"/>
                <a:cs typeface="Symbol"/>
              </a:rPr>
              <a:t></a:t>
            </a:r>
            <a:r>
              <a:rPr dirty="0" baseline="-12962" sz="4500" spc="15">
                <a:latin typeface="Times New Roman"/>
                <a:cs typeface="Times New Roman"/>
              </a:rPr>
              <a:t>	</a:t>
            </a:r>
            <a:r>
              <a:rPr dirty="0" sz="1750" spc="-5" i="1">
                <a:latin typeface="Times New Roman"/>
                <a:cs typeface="Times New Roman"/>
              </a:rPr>
              <a:t>bn </a:t>
            </a:r>
            <a:r>
              <a:rPr dirty="0" baseline="-12962" sz="4500" spc="15">
                <a:latin typeface="Symbol"/>
                <a:cs typeface="Symbol"/>
              </a:rPr>
              <a:t></a:t>
            </a:r>
            <a:endParaRPr baseline="-12962" sz="4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9975" y="5583186"/>
            <a:ext cx="16065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5478" y="6069957"/>
            <a:ext cx="73215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baseline="17592" sz="4500" spc="-517">
                <a:latin typeface="Symbol"/>
                <a:cs typeface="Symbol"/>
              </a:rPr>
              <a:t></a:t>
            </a:r>
            <a:r>
              <a:rPr dirty="0" sz="3000" spc="-345">
                <a:latin typeface="Symbol"/>
                <a:cs typeface="Symbol"/>
              </a:rPr>
              <a:t></a:t>
            </a:r>
            <a:r>
              <a:rPr dirty="0" baseline="14814" sz="4500" spc="-517" i="1">
                <a:latin typeface="Times New Roman"/>
                <a:cs typeface="Times New Roman"/>
              </a:rPr>
              <a:t>V</a:t>
            </a:r>
            <a:r>
              <a:rPr dirty="0" sz="1750" spc="-345" i="1">
                <a:latin typeface="Times New Roman"/>
                <a:cs typeface="Times New Roman"/>
              </a:rPr>
              <a:t>c</a:t>
            </a:r>
            <a:r>
              <a:rPr dirty="0" sz="1750" spc="-320" i="1">
                <a:latin typeface="Times New Roman"/>
                <a:cs typeface="Times New Roman"/>
              </a:rPr>
              <a:t>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52267" y="6069957"/>
            <a:ext cx="839469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baseline="17592" sz="4500" spc="-419">
                <a:latin typeface="Symbol"/>
                <a:cs typeface="Symbol"/>
              </a:rPr>
              <a:t></a:t>
            </a:r>
            <a:r>
              <a:rPr dirty="0" sz="3000" spc="-280">
                <a:latin typeface="Symbol"/>
                <a:cs typeface="Symbol"/>
              </a:rPr>
              <a:t></a:t>
            </a:r>
            <a:r>
              <a:rPr dirty="0" baseline="14814" sz="4500" spc="-419" i="1">
                <a:latin typeface="Times New Roman"/>
                <a:cs typeface="Times New Roman"/>
              </a:rPr>
              <a:t>V</a:t>
            </a:r>
            <a:r>
              <a:rPr dirty="0" sz="1750" spc="-280" i="1">
                <a:latin typeface="Times New Roman"/>
                <a:cs typeface="Times New Roman"/>
              </a:rPr>
              <a:t>cn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4575" y="6069957"/>
            <a:ext cx="728980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dirty="0" baseline="17592" sz="4500" spc="-525">
                <a:latin typeface="Symbol"/>
                <a:cs typeface="Symbol"/>
              </a:rPr>
              <a:t></a:t>
            </a:r>
            <a:r>
              <a:rPr dirty="0" sz="3000" spc="-350">
                <a:latin typeface="Symbol"/>
                <a:cs typeface="Symbol"/>
              </a:rPr>
              <a:t></a:t>
            </a:r>
            <a:r>
              <a:rPr dirty="0" baseline="14814" sz="4500" spc="-525" i="1">
                <a:latin typeface="Times New Roman"/>
                <a:cs typeface="Times New Roman"/>
              </a:rPr>
              <a:t>V</a:t>
            </a:r>
            <a:r>
              <a:rPr dirty="0" sz="1750" spc="-350" i="1">
                <a:latin typeface="Times New Roman"/>
                <a:cs typeface="Times New Roman"/>
              </a:rPr>
              <a:t>n</a:t>
            </a:r>
            <a:r>
              <a:rPr dirty="0" sz="1750" spc="-310" i="1">
                <a:latin typeface="Times New Roman"/>
                <a:cs typeface="Times New Roman"/>
              </a:rPr>
              <a:t>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0602" y="5375828"/>
            <a:ext cx="1914525" cy="1179830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40"/>
              </a:spcBef>
              <a:tabLst>
                <a:tab pos="973455" algn="l"/>
                <a:tab pos="1543050" algn="l"/>
              </a:tabLst>
            </a:pPr>
            <a:r>
              <a:rPr dirty="0" sz="1750" i="1">
                <a:latin typeface="Times New Roman"/>
                <a:cs typeface="Times New Roman"/>
              </a:rPr>
              <a:t>n</a:t>
            </a:r>
            <a:r>
              <a:rPr dirty="0" sz="1750" spc="10" i="1">
                <a:latin typeface="Times New Roman"/>
                <a:cs typeface="Times New Roman"/>
              </a:rPr>
              <a:t> </a:t>
            </a:r>
            <a:r>
              <a:rPr dirty="0" baseline="-12962" sz="4500" spc="15">
                <a:latin typeface="Symbol"/>
                <a:cs typeface="Symbol"/>
              </a:rPr>
              <a:t></a:t>
            </a:r>
            <a:r>
              <a:rPr dirty="0" baseline="-12962" sz="4500" spc="15">
                <a:latin typeface="Times New Roman"/>
                <a:cs typeface="Times New Roman"/>
              </a:rPr>
              <a:t>	</a:t>
            </a:r>
            <a:r>
              <a:rPr dirty="0" sz="1750" i="1">
                <a:latin typeface="Times New Roman"/>
                <a:cs typeface="Times New Roman"/>
              </a:rPr>
              <a:t>Y </a:t>
            </a:r>
            <a:r>
              <a:rPr dirty="0" sz="1750" spc="75" i="1">
                <a:latin typeface="Times New Roman"/>
                <a:cs typeface="Times New Roman"/>
              </a:rPr>
              <a:t> </a:t>
            </a:r>
            <a:r>
              <a:rPr dirty="0" baseline="-12962" sz="4500" spc="15">
                <a:latin typeface="Symbol"/>
                <a:cs typeface="Symbol"/>
              </a:rPr>
              <a:t></a:t>
            </a:r>
            <a:r>
              <a:rPr dirty="0" baseline="-12962" sz="4500" spc="15">
                <a:latin typeface="Times New Roman"/>
                <a:cs typeface="Times New Roman"/>
              </a:rPr>
              <a:t>	</a:t>
            </a:r>
            <a:r>
              <a:rPr dirty="0" sz="1750" i="1">
                <a:latin typeface="Times New Roman"/>
                <a:cs typeface="Times New Roman"/>
              </a:rPr>
              <a:t>b</a:t>
            </a:r>
            <a:r>
              <a:rPr dirty="0" sz="1750" spc="-50" i="1">
                <a:latin typeface="Times New Roman"/>
                <a:cs typeface="Times New Roman"/>
              </a:rPr>
              <a:t> </a:t>
            </a:r>
            <a:r>
              <a:rPr dirty="0" baseline="-12962" sz="4500" spc="15">
                <a:latin typeface="Symbol"/>
                <a:cs typeface="Symbol"/>
              </a:rPr>
              <a:t></a:t>
            </a:r>
            <a:endParaRPr baseline="-12962" sz="4500">
              <a:latin typeface="Symbol"/>
              <a:cs typeface="Symbol"/>
            </a:endParaRPr>
          </a:p>
          <a:p>
            <a:pPr marL="1219200">
              <a:lnSpc>
                <a:spcPct val="100000"/>
              </a:lnSpc>
              <a:spcBef>
                <a:spcPts val="940"/>
              </a:spcBef>
            </a:pPr>
            <a:r>
              <a:rPr dirty="0" baseline="17592" sz="4500" spc="-855">
                <a:latin typeface="Symbol"/>
                <a:cs typeface="Symbol"/>
              </a:rPr>
              <a:t></a:t>
            </a:r>
            <a:r>
              <a:rPr dirty="0" sz="3000" spc="-570">
                <a:latin typeface="Symbol"/>
                <a:cs typeface="Symbol"/>
              </a:rPr>
              <a:t></a:t>
            </a:r>
            <a:r>
              <a:rPr dirty="0" sz="3000" spc="-570">
                <a:latin typeface="Times New Roman"/>
                <a:cs typeface="Times New Roman"/>
              </a:rPr>
              <a:t>  </a:t>
            </a:r>
            <a:r>
              <a:rPr dirty="0" baseline="14814" sz="4500" spc="112" i="1">
                <a:latin typeface="Times New Roman"/>
                <a:cs typeface="Times New Roman"/>
              </a:rPr>
              <a:t>I</a:t>
            </a:r>
            <a:r>
              <a:rPr dirty="0" sz="1750" spc="75" i="1">
                <a:latin typeface="Times New Roman"/>
                <a:cs typeface="Times New Roman"/>
              </a:rPr>
              <a:t>c</a:t>
            </a:r>
            <a:r>
              <a:rPr dirty="0" sz="1750" spc="-85" i="1">
                <a:latin typeface="Times New Roman"/>
                <a:cs typeface="Times New Roman"/>
              </a:rPr>
              <a:t>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1947" y="5583186"/>
            <a:ext cx="713740" cy="85216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>
              <a:lnSpc>
                <a:spcPts val="3245"/>
              </a:lnSpc>
              <a:spcBef>
                <a:spcPts val="114"/>
              </a:spcBef>
              <a:tabLst>
                <a:tab pos="527050" algn="l"/>
              </a:tabLst>
            </a:pPr>
            <a:r>
              <a:rPr dirty="0" baseline="22222" sz="2625" i="1">
                <a:latin typeface="Times New Roman"/>
                <a:cs typeface="Times New Roman"/>
              </a:rPr>
              <a:t>n</a:t>
            </a:r>
            <a:r>
              <a:rPr dirty="0" baseline="22222" sz="2625" spc="472" i="1">
                <a:latin typeface="Times New Roman"/>
                <a:cs typeface="Times New Roman"/>
              </a:rPr>
              <a:t> 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232410">
              <a:lnSpc>
                <a:spcPts val="3245"/>
              </a:lnSpc>
            </a:pPr>
            <a:r>
              <a:rPr dirty="0" sz="3000" spc="-525">
                <a:latin typeface="Symbol"/>
                <a:cs typeface="Symbol"/>
              </a:rPr>
              <a:t></a:t>
            </a:r>
            <a:r>
              <a:rPr dirty="0" baseline="-17592" sz="4500" spc="-787">
                <a:latin typeface="Symbol"/>
                <a:cs typeface="Symbol"/>
              </a:rPr>
              <a:t></a:t>
            </a:r>
            <a:r>
              <a:rPr dirty="0" baseline="-2777" sz="4500" spc="-787">
                <a:latin typeface="Times New Roman"/>
                <a:cs typeface="Times New Roman"/>
              </a:rPr>
              <a:t>1</a:t>
            </a:r>
            <a:r>
              <a:rPr dirty="0" sz="3000" spc="-525">
                <a:latin typeface="Symbol"/>
                <a:cs typeface="Symbol"/>
              </a:rPr>
              <a:t></a:t>
            </a:r>
            <a:r>
              <a:rPr dirty="0" baseline="-17592" sz="4500" spc="-787">
                <a:latin typeface="Symbol"/>
                <a:cs typeface="Symbol"/>
              </a:rPr>
              <a:t></a:t>
            </a:r>
            <a:endParaRPr baseline="-17592" sz="4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342836"/>
            <a:ext cx="758126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 i="0">
                <a:solidFill>
                  <a:srgbClr val="7D9CE8"/>
                </a:solidFill>
                <a:latin typeface="Arial"/>
                <a:cs typeface="Arial"/>
              </a:rPr>
              <a:t>Circuitos de secuencia de impedancias Y -</a:t>
            </a:r>
            <a:r>
              <a:rPr dirty="0" sz="2800" spc="-7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28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942721"/>
            <a:ext cx="5779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Arial Rounded MT Bold"/>
                <a:cs typeface="Arial Rounded MT Bold"/>
              </a:rPr>
              <a:t>Transformando </a:t>
            </a:r>
            <a:r>
              <a:rPr dirty="0" sz="2400">
                <a:latin typeface="Arial Rounded MT Bold"/>
                <a:cs typeface="Arial Rounded MT Bold"/>
              </a:rPr>
              <a:t>del </a:t>
            </a:r>
            <a:r>
              <a:rPr dirty="0" sz="2400" spc="-5">
                <a:latin typeface="Arial Rounded MT Bold"/>
                <a:cs typeface="Arial Rounded MT Bold"/>
              </a:rPr>
              <a:t>dominio </a:t>
            </a:r>
            <a:r>
              <a:rPr dirty="0" sz="2400" spc="-10">
                <a:latin typeface="Arial Rounded MT Bold"/>
                <a:cs typeface="Arial Rounded MT Bold"/>
              </a:rPr>
              <a:t>ABC </a:t>
            </a:r>
            <a:r>
              <a:rPr dirty="0" sz="2400">
                <a:latin typeface="Arial Rounded MT Bold"/>
                <a:cs typeface="Arial Rounded MT Bold"/>
              </a:rPr>
              <a:t>a</a:t>
            </a:r>
            <a:r>
              <a:rPr dirty="0" sz="2400" spc="40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012: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47800" y="1524000"/>
            <a:ext cx="5124450" cy="1835150"/>
          </a:xfrm>
          <a:custGeom>
            <a:avLst/>
            <a:gdLst/>
            <a:ahLst/>
            <a:cxnLst/>
            <a:rect l="l" t="t" r="r" b="b"/>
            <a:pathLst>
              <a:path w="5124450" h="1835150">
                <a:moveTo>
                  <a:pt x="0" y="1835150"/>
                </a:moveTo>
                <a:lnTo>
                  <a:pt x="5124450" y="1835150"/>
                </a:lnTo>
                <a:lnTo>
                  <a:pt x="5124450" y="0"/>
                </a:lnTo>
                <a:lnTo>
                  <a:pt x="0" y="0"/>
                </a:lnTo>
                <a:lnTo>
                  <a:pt x="0" y="183515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93968" y="2402604"/>
            <a:ext cx="31432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150" i="1">
                <a:latin typeface="Times New Roman"/>
                <a:cs typeface="Times New Roman"/>
              </a:rPr>
              <a:t>a</a:t>
            </a:r>
            <a:r>
              <a:rPr dirty="0" sz="1700" spc="60">
                <a:latin typeface="Times New Roman"/>
                <a:cs typeface="Times New Roman"/>
              </a:rPr>
              <a:t>,</a:t>
            </a:r>
            <a:r>
              <a:rPr dirty="0" sz="1700" spc="25">
                <a:latin typeface="Times New Roman"/>
                <a:cs typeface="Times New Roman"/>
              </a:rPr>
              <a:t>0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78491" y="1671926"/>
            <a:ext cx="287972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995805" algn="l"/>
              </a:tabLst>
            </a:pPr>
            <a:r>
              <a:rPr dirty="0" baseline="14814" sz="4500" spc="-7">
                <a:latin typeface="Symbol"/>
                <a:cs typeface="Symbol"/>
              </a:rPr>
              <a:t></a:t>
            </a:r>
            <a:r>
              <a:rPr dirty="0" baseline="13888" sz="4500" spc="-7" i="1">
                <a:latin typeface="Times New Roman"/>
                <a:cs typeface="Times New Roman"/>
              </a:rPr>
              <a:t>V</a:t>
            </a:r>
            <a:r>
              <a:rPr dirty="0" sz="1700" spc="-5" i="1">
                <a:latin typeface="Times New Roman"/>
                <a:cs typeface="Times New Roman"/>
              </a:rPr>
              <a:t>a</a:t>
            </a:r>
            <a:r>
              <a:rPr dirty="0" sz="1700" spc="-5">
                <a:latin typeface="Times New Roman"/>
                <a:cs typeface="Times New Roman"/>
              </a:rPr>
              <a:t>,0</a:t>
            </a:r>
            <a:r>
              <a:rPr dirty="0" sz="1700" spc="35">
                <a:latin typeface="Times New Roman"/>
                <a:cs typeface="Times New Roman"/>
              </a:rPr>
              <a:t> </a:t>
            </a:r>
            <a:r>
              <a:rPr dirty="0" baseline="14814" sz="4500" spc="22">
                <a:latin typeface="Symbol"/>
                <a:cs typeface="Symbol"/>
              </a:rPr>
              <a:t></a:t>
            </a:r>
            <a:r>
              <a:rPr dirty="0" baseline="14814" sz="4500" spc="22">
                <a:latin typeface="Times New Roman"/>
                <a:cs typeface="Times New Roman"/>
              </a:rPr>
              <a:t>	</a:t>
            </a:r>
            <a:r>
              <a:rPr dirty="0" baseline="14814" sz="4500" spc="187">
                <a:latin typeface="Symbol"/>
                <a:cs typeface="Symbol"/>
              </a:rPr>
              <a:t></a:t>
            </a: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a</a:t>
            </a:r>
            <a:r>
              <a:rPr dirty="0" sz="1700" spc="125">
                <a:latin typeface="Times New Roman"/>
                <a:cs typeface="Times New Roman"/>
              </a:rPr>
              <a:t>,0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baseline="14814" sz="4500" spc="22">
                <a:latin typeface="Symbol"/>
                <a:cs typeface="Symbol"/>
              </a:rPr>
              <a:t></a:t>
            </a:r>
            <a:endParaRPr baseline="14814" sz="4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63856" y="1603642"/>
            <a:ext cx="45847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-195">
                <a:latin typeface="Symbol"/>
                <a:cs typeface="Symbol"/>
              </a:rPr>
              <a:t></a:t>
            </a:r>
            <a:r>
              <a:rPr dirty="0" baseline="4629" sz="4500" spc="-187">
                <a:latin typeface="Times New Roman"/>
                <a:cs typeface="Times New Roman"/>
              </a:rPr>
              <a:t>1</a:t>
            </a:r>
            <a:r>
              <a:rPr dirty="0" sz="3000" spc="15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93019" y="1967794"/>
            <a:ext cx="95440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70534" algn="l"/>
              </a:tabLst>
            </a:pPr>
            <a:r>
              <a:rPr dirty="0" baseline="-25925" sz="4500" spc="30" i="1">
                <a:latin typeface="Times New Roman"/>
                <a:cs typeface="Times New Roman"/>
              </a:rPr>
              <a:t>Z	</a:t>
            </a:r>
            <a:r>
              <a:rPr dirty="0" sz="3000" spc="-100">
                <a:latin typeface="Symbol"/>
                <a:cs typeface="Symbol"/>
              </a:rPr>
              <a:t></a:t>
            </a:r>
            <a:r>
              <a:rPr dirty="0" baseline="-25925" sz="4500" spc="-150">
                <a:latin typeface="Times New Roman"/>
                <a:cs typeface="Times New Roman"/>
              </a:rPr>
              <a:t>1</a:t>
            </a:r>
            <a:r>
              <a:rPr dirty="0" sz="3000" spc="-10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97653" y="2143761"/>
            <a:ext cx="265176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026160" algn="l"/>
                <a:tab pos="1995805" algn="l"/>
              </a:tabLst>
            </a:pPr>
            <a:r>
              <a:rPr dirty="0" sz="3000" spc="25" i="1">
                <a:latin typeface="Times New Roman"/>
                <a:cs typeface="Times New Roman"/>
              </a:rPr>
              <a:t>A</a:t>
            </a:r>
            <a:r>
              <a:rPr dirty="0" sz="3000" spc="-400" i="1">
                <a:latin typeface="Times New Roman"/>
                <a:cs typeface="Times New Roman"/>
              </a:rPr>
              <a:t> </a:t>
            </a:r>
            <a:r>
              <a:rPr dirty="0" baseline="30555" sz="4500" spc="15">
                <a:latin typeface="Symbol"/>
                <a:cs typeface="Symbol"/>
              </a:rPr>
              <a:t></a:t>
            </a:r>
            <a:r>
              <a:rPr dirty="0" sz="3000" spc="10" i="1">
                <a:latin typeface="Times New Roman"/>
                <a:cs typeface="Times New Roman"/>
              </a:rPr>
              <a:t>V	</a:t>
            </a:r>
            <a:r>
              <a:rPr dirty="0" baseline="30555" sz="4500" spc="22">
                <a:latin typeface="Symbol"/>
                <a:cs typeface="Symbol"/>
              </a:rPr>
              <a:t></a:t>
            </a:r>
            <a:r>
              <a:rPr dirty="0" baseline="30555" sz="4500" spc="15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-25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Z	</a:t>
            </a:r>
            <a:r>
              <a:rPr dirty="0" sz="3000" spc="25" i="1">
                <a:latin typeface="Times New Roman"/>
                <a:cs typeface="Times New Roman"/>
              </a:rPr>
              <a:t>A</a:t>
            </a:r>
            <a:r>
              <a:rPr dirty="0" sz="3000" spc="-425" i="1">
                <a:latin typeface="Times New Roman"/>
                <a:cs typeface="Times New Roman"/>
              </a:rPr>
              <a:t> </a:t>
            </a:r>
            <a:r>
              <a:rPr dirty="0" baseline="30555" sz="4500" spc="22">
                <a:latin typeface="Symbol"/>
                <a:cs typeface="Symbol"/>
              </a:rPr>
              <a:t></a:t>
            </a:r>
            <a:r>
              <a:rPr dirty="0" baseline="30555" sz="4500" spc="-630">
                <a:latin typeface="Times New Roman"/>
                <a:cs typeface="Times New Roman"/>
              </a:rPr>
              <a:t> </a:t>
            </a:r>
            <a:r>
              <a:rPr dirty="0" sz="3000" spc="1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33272" y="2143761"/>
            <a:ext cx="87884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30555" sz="4500" spc="22">
                <a:latin typeface="Symbol"/>
                <a:cs typeface="Symbol"/>
              </a:rPr>
              <a:t></a:t>
            </a:r>
            <a:r>
              <a:rPr dirty="0" baseline="30555" sz="4500" spc="22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</a:t>
            </a:r>
            <a:r>
              <a:rPr dirty="0" sz="3000" spc="-570">
                <a:latin typeface="Times New Roman"/>
                <a:cs typeface="Times New Roman"/>
              </a:rPr>
              <a:t> </a:t>
            </a:r>
            <a:r>
              <a:rPr dirty="0" sz="3000" spc="25">
                <a:latin typeface="Times New Roman"/>
                <a:cs typeface="Times New Roman"/>
              </a:rPr>
              <a:t>3</a:t>
            </a:r>
            <a:r>
              <a:rPr dirty="0" sz="3000" spc="2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6524" y="2241647"/>
            <a:ext cx="130810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145540" algn="l"/>
              </a:tabLst>
            </a:pP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>
                <a:latin typeface="Times New Roman"/>
                <a:cs typeface="Times New Roman"/>
              </a:rPr>
              <a:t>,1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baseline="-8333" sz="4500" spc="22">
                <a:latin typeface="Symbol"/>
                <a:cs typeface="Symbol"/>
              </a:rPr>
              <a:t></a:t>
            </a:r>
            <a:r>
              <a:rPr dirty="0" baseline="-8333" sz="4500" spc="22">
                <a:latin typeface="Times New Roman"/>
                <a:cs typeface="Times New Roman"/>
              </a:rPr>
              <a:t>	</a:t>
            </a:r>
            <a:r>
              <a:rPr dirty="0" sz="1700" spc="30" i="1">
                <a:latin typeface="Times New Roman"/>
                <a:cs typeface="Times New Roman"/>
              </a:rPr>
              <a:t>Y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6591" y="2297027"/>
            <a:ext cx="211963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957705" algn="l"/>
              </a:tabLst>
            </a:pP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93060" y="2241647"/>
            <a:ext cx="55245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700" spc="25" i="1">
                <a:latin typeface="Times New Roman"/>
                <a:cs typeface="Times New Roman"/>
              </a:rPr>
              <a:t>a</a:t>
            </a:r>
            <a:r>
              <a:rPr dirty="0" sz="1700" spc="25">
                <a:latin typeface="Times New Roman"/>
                <a:cs typeface="Times New Roman"/>
              </a:rPr>
              <a:t>,1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baseline="-8333" sz="4500" spc="22">
                <a:latin typeface="Symbol"/>
                <a:cs typeface="Symbol"/>
              </a:rPr>
              <a:t></a:t>
            </a:r>
            <a:endParaRPr baseline="-8333" sz="4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6221" y="2331916"/>
            <a:ext cx="721360" cy="846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ts val="3235"/>
              </a:lnSpc>
              <a:spcBef>
                <a:spcPts val="95"/>
              </a:spcBef>
              <a:tabLst>
                <a:tab pos="534035" algn="l"/>
              </a:tabLst>
            </a:pPr>
            <a:r>
              <a:rPr dirty="0" baseline="22875" sz="2550" spc="37" i="1">
                <a:latin typeface="Times New Roman"/>
                <a:cs typeface="Times New Roman"/>
              </a:rPr>
              <a:t>n</a:t>
            </a:r>
            <a:r>
              <a:rPr dirty="0" baseline="22875" sz="2550" spc="547" i="1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237490">
              <a:lnSpc>
                <a:spcPts val="3235"/>
              </a:lnSpc>
            </a:pPr>
            <a:r>
              <a:rPr dirty="0" sz="3000" spc="-525">
                <a:latin typeface="Symbol"/>
                <a:cs typeface="Symbol"/>
              </a:rPr>
              <a:t></a:t>
            </a:r>
            <a:r>
              <a:rPr dirty="0" baseline="-17592" sz="4500" spc="-787">
                <a:latin typeface="Symbol"/>
                <a:cs typeface="Symbol"/>
              </a:rPr>
              <a:t></a:t>
            </a:r>
            <a:r>
              <a:rPr dirty="0" baseline="-2777" sz="4500" spc="-787">
                <a:latin typeface="Times New Roman"/>
                <a:cs typeface="Times New Roman"/>
              </a:rPr>
              <a:t>1</a:t>
            </a:r>
            <a:r>
              <a:rPr dirty="0" sz="3000" spc="-525">
                <a:latin typeface="Symbol"/>
                <a:cs typeface="Symbol"/>
              </a:rPr>
              <a:t></a:t>
            </a:r>
            <a:r>
              <a:rPr dirty="0" baseline="-17592" sz="4500" spc="-787">
                <a:latin typeface="Symbol"/>
                <a:cs typeface="Symbol"/>
              </a:rPr>
              <a:t></a:t>
            </a:r>
            <a:endParaRPr baseline="-17592" sz="4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78491" y="2811344"/>
            <a:ext cx="287972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995805" algn="l"/>
              </a:tabLst>
            </a:pPr>
            <a:r>
              <a:rPr dirty="0" baseline="22222" sz="4500" spc="-292">
                <a:latin typeface="Symbol"/>
                <a:cs typeface="Symbol"/>
              </a:rPr>
              <a:t></a:t>
            </a:r>
            <a:r>
              <a:rPr dirty="0" baseline="-5555" sz="4500" spc="-292">
                <a:latin typeface="Symbol"/>
                <a:cs typeface="Symbol"/>
              </a:rPr>
              <a:t></a:t>
            </a:r>
            <a:r>
              <a:rPr dirty="0" baseline="13888" sz="4500" spc="-292" i="1">
                <a:latin typeface="Times New Roman"/>
                <a:cs typeface="Times New Roman"/>
              </a:rPr>
              <a:t>V</a:t>
            </a:r>
            <a:r>
              <a:rPr dirty="0" sz="1700" spc="-195" i="1">
                <a:latin typeface="Times New Roman"/>
                <a:cs typeface="Times New Roman"/>
              </a:rPr>
              <a:t>a</a:t>
            </a:r>
            <a:r>
              <a:rPr dirty="0" sz="1700" spc="-195">
                <a:latin typeface="Times New Roman"/>
                <a:cs typeface="Times New Roman"/>
              </a:rPr>
              <a:t>,2</a:t>
            </a:r>
            <a:r>
              <a:rPr dirty="0" sz="1700" spc="15">
                <a:latin typeface="Times New Roman"/>
                <a:cs typeface="Times New Roman"/>
              </a:rPr>
              <a:t> </a:t>
            </a:r>
            <a:r>
              <a:rPr dirty="0" baseline="22222" sz="4500" spc="-855">
                <a:latin typeface="Symbol"/>
                <a:cs typeface="Symbol"/>
              </a:rPr>
              <a:t></a:t>
            </a:r>
            <a:r>
              <a:rPr dirty="0" baseline="-5555" sz="4500" spc="-855">
                <a:latin typeface="Symbol"/>
                <a:cs typeface="Symbol"/>
              </a:rPr>
              <a:t></a:t>
            </a:r>
            <a:r>
              <a:rPr dirty="0" baseline="-5555" sz="4500" spc="-855">
                <a:latin typeface="Times New Roman"/>
                <a:cs typeface="Times New Roman"/>
              </a:rPr>
              <a:t>	</a:t>
            </a:r>
            <a:r>
              <a:rPr dirty="0" baseline="22222" sz="4500" spc="-127">
                <a:latin typeface="Symbol"/>
                <a:cs typeface="Symbol"/>
              </a:rPr>
              <a:t></a:t>
            </a:r>
            <a:r>
              <a:rPr dirty="0" baseline="-5555" sz="4500" spc="-127">
                <a:latin typeface="Symbol"/>
                <a:cs typeface="Symbol"/>
              </a:rPr>
              <a:t></a:t>
            </a:r>
            <a:r>
              <a:rPr dirty="0" baseline="13888" sz="4500" spc="-127" i="1">
                <a:latin typeface="Times New Roman"/>
                <a:cs typeface="Times New Roman"/>
              </a:rPr>
              <a:t>I</a:t>
            </a:r>
            <a:r>
              <a:rPr dirty="0" sz="1700" spc="-85" i="1">
                <a:latin typeface="Times New Roman"/>
                <a:cs typeface="Times New Roman"/>
              </a:rPr>
              <a:t>a</a:t>
            </a:r>
            <a:r>
              <a:rPr dirty="0" sz="1700" spc="-85">
                <a:latin typeface="Times New Roman"/>
                <a:cs typeface="Times New Roman"/>
              </a:rPr>
              <a:t>,2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baseline="22222" sz="4500" spc="-855">
                <a:latin typeface="Symbol"/>
                <a:cs typeface="Symbol"/>
              </a:rPr>
              <a:t></a:t>
            </a:r>
            <a:r>
              <a:rPr dirty="0" baseline="-5555" sz="4500" spc="-855">
                <a:latin typeface="Symbol"/>
                <a:cs typeface="Symbol"/>
              </a:rPr>
              <a:t></a:t>
            </a:r>
            <a:endParaRPr baseline="-5555" sz="4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3540" y="3610673"/>
            <a:ext cx="76974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Multiplicando por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25">
                <a:latin typeface="Arial Rounded MT Bold"/>
                <a:cs typeface="Arial Rounded MT Bold"/>
              </a:rPr>
              <a:t>inversa </a:t>
            </a:r>
            <a:r>
              <a:rPr dirty="0" sz="2400">
                <a:latin typeface="Arial Rounded MT Bold"/>
                <a:cs typeface="Arial Rounded MT Bold"/>
              </a:rPr>
              <a:t>de A </a:t>
            </a:r>
            <a:r>
              <a:rPr dirty="0" sz="2400" spc="-5">
                <a:latin typeface="Arial Rounded MT Bold"/>
                <a:cs typeface="Arial Rounded MT Bold"/>
              </a:rPr>
              <a:t>toda </a:t>
            </a:r>
            <a:r>
              <a:rPr dirty="0" sz="2400">
                <a:latin typeface="Arial Rounded MT Bold"/>
                <a:cs typeface="Arial Rounded MT Bold"/>
              </a:rPr>
              <a:t>las</a:t>
            </a:r>
            <a:r>
              <a:rPr dirty="0" sz="2400" spc="30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expresión: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28800" y="4343400"/>
            <a:ext cx="5078730" cy="1835150"/>
          </a:xfrm>
          <a:custGeom>
            <a:avLst/>
            <a:gdLst/>
            <a:ahLst/>
            <a:cxnLst/>
            <a:rect l="l" t="t" r="r" b="b"/>
            <a:pathLst>
              <a:path w="5078730" h="1835150">
                <a:moveTo>
                  <a:pt x="0" y="1835150"/>
                </a:moveTo>
                <a:lnTo>
                  <a:pt x="5078476" y="1835150"/>
                </a:lnTo>
                <a:lnTo>
                  <a:pt x="5078476" y="0"/>
                </a:lnTo>
                <a:lnTo>
                  <a:pt x="0" y="0"/>
                </a:lnTo>
                <a:lnTo>
                  <a:pt x="0" y="183515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127823" y="5222004"/>
            <a:ext cx="68008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555625" algn="l"/>
              </a:tabLst>
            </a:pPr>
            <a:r>
              <a:rPr dirty="0" sz="1700" spc="145" i="1">
                <a:latin typeface="Times New Roman"/>
                <a:cs typeface="Times New Roman"/>
              </a:rPr>
              <a:t>a</a:t>
            </a:r>
            <a:r>
              <a:rPr dirty="0" sz="1700" spc="60">
                <a:latin typeface="Times New Roman"/>
                <a:cs typeface="Times New Roman"/>
              </a:rPr>
              <a:t>,</a:t>
            </a:r>
            <a:r>
              <a:rPr dirty="0" sz="1700" spc="25">
                <a:latin typeface="Times New Roman"/>
                <a:cs typeface="Times New Roman"/>
              </a:rPr>
              <a:t>0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25" i="1">
                <a:latin typeface="Times New Roman"/>
                <a:cs typeface="Times New Roman"/>
              </a:rPr>
              <a:t>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54556" y="4491327"/>
            <a:ext cx="263906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758314" algn="l"/>
              </a:tabLst>
            </a:pPr>
            <a:r>
              <a:rPr dirty="0" baseline="14814" sz="4500" spc="-7">
                <a:latin typeface="Symbol"/>
                <a:cs typeface="Symbol"/>
              </a:rPr>
              <a:t></a:t>
            </a:r>
            <a:r>
              <a:rPr dirty="0" baseline="13888" sz="4500" spc="-7" i="1">
                <a:latin typeface="Times New Roman"/>
                <a:cs typeface="Times New Roman"/>
              </a:rPr>
              <a:t>V</a:t>
            </a:r>
            <a:r>
              <a:rPr dirty="0" sz="1700" spc="-5" i="1">
                <a:latin typeface="Times New Roman"/>
                <a:cs typeface="Times New Roman"/>
              </a:rPr>
              <a:t>a</a:t>
            </a:r>
            <a:r>
              <a:rPr dirty="0" sz="1700" spc="-5">
                <a:latin typeface="Times New Roman"/>
                <a:cs typeface="Times New Roman"/>
              </a:rPr>
              <a:t>,0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baseline="14814" sz="4500" spc="15">
                <a:latin typeface="Symbol"/>
                <a:cs typeface="Symbol"/>
              </a:rPr>
              <a:t></a:t>
            </a:r>
            <a:r>
              <a:rPr dirty="0" baseline="14814" sz="4500" spc="15">
                <a:latin typeface="Times New Roman"/>
                <a:cs typeface="Times New Roman"/>
              </a:rPr>
              <a:t>	</a:t>
            </a:r>
            <a:r>
              <a:rPr dirty="0" baseline="14814" sz="4500" spc="187">
                <a:latin typeface="Symbol"/>
                <a:cs typeface="Symbol"/>
              </a:rPr>
              <a:t></a:t>
            </a: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a</a:t>
            </a:r>
            <a:r>
              <a:rPr dirty="0" sz="1700" spc="125">
                <a:latin typeface="Times New Roman"/>
                <a:cs typeface="Times New Roman"/>
              </a:rPr>
              <a:t>,0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baseline="14814" sz="4500" spc="15">
                <a:latin typeface="Symbol"/>
                <a:cs typeface="Symbol"/>
              </a:rPr>
              <a:t></a:t>
            </a:r>
            <a:endParaRPr baseline="14814" sz="45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93334" y="4423042"/>
            <a:ext cx="45720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-204">
                <a:latin typeface="Symbol"/>
                <a:cs typeface="Symbol"/>
              </a:rPr>
              <a:t></a:t>
            </a:r>
            <a:r>
              <a:rPr dirty="0" baseline="4629" sz="4500" spc="-187">
                <a:latin typeface="Times New Roman"/>
                <a:cs typeface="Times New Roman"/>
              </a:rPr>
              <a:t>1</a:t>
            </a:r>
            <a:r>
              <a:rPr dirty="0" sz="3000" spc="10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54556" y="4752275"/>
            <a:ext cx="213233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758314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baseline="-30555" sz="4500" spc="15" i="1">
                <a:latin typeface="Times New Roman"/>
                <a:cs typeface="Times New Roman"/>
              </a:rPr>
              <a:t>V	</a:t>
            </a: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-430">
                <a:latin typeface="Times New Roman"/>
                <a:cs typeface="Times New Roman"/>
              </a:rPr>
              <a:t> </a:t>
            </a:r>
            <a:r>
              <a:rPr dirty="0" baseline="-30555" sz="4500" spc="15" i="1">
                <a:latin typeface="Times New Roman"/>
                <a:cs typeface="Times New Roman"/>
              </a:rPr>
              <a:t>I</a:t>
            </a:r>
            <a:endParaRPr baseline="-30555" sz="4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26616" y="4793258"/>
            <a:ext cx="144907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20370" algn="l"/>
              </a:tabLst>
            </a:pPr>
            <a:r>
              <a:rPr dirty="0" baseline="-25000" sz="4500" spc="22" i="1">
                <a:latin typeface="Times New Roman"/>
                <a:cs typeface="Times New Roman"/>
              </a:rPr>
              <a:t>Z	</a:t>
            </a:r>
            <a:r>
              <a:rPr dirty="0" baseline="-25000" sz="4500" spc="30" i="1">
                <a:latin typeface="Times New Roman"/>
                <a:cs typeface="Times New Roman"/>
              </a:rPr>
              <a:t>A</a:t>
            </a:r>
            <a:r>
              <a:rPr dirty="0" sz="1700" spc="20">
                <a:latin typeface="Symbol"/>
                <a:cs typeface="Symbol"/>
              </a:rPr>
              <a:t></a:t>
            </a:r>
            <a:r>
              <a:rPr dirty="0" sz="1700" spc="20">
                <a:latin typeface="Times New Roman"/>
                <a:cs typeface="Times New Roman"/>
              </a:rPr>
              <a:t>1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3000" spc="-105">
                <a:latin typeface="Symbol"/>
                <a:cs typeface="Symbol"/>
              </a:rPr>
              <a:t></a:t>
            </a:r>
            <a:r>
              <a:rPr dirty="0" baseline="-25000" sz="4500" spc="-157">
                <a:latin typeface="Times New Roman"/>
                <a:cs typeface="Times New Roman"/>
              </a:rPr>
              <a:t>1</a:t>
            </a:r>
            <a:r>
              <a:rPr dirty="0" sz="3000" spc="-10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73027" y="4963161"/>
            <a:ext cx="82613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30555" sz="4500" spc="15">
                <a:latin typeface="Symbol"/>
                <a:cs typeface="Symbol"/>
              </a:rPr>
              <a:t></a:t>
            </a:r>
            <a:r>
              <a:rPr dirty="0" baseline="30555" sz="4500" spc="15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</a:t>
            </a:r>
            <a:r>
              <a:rPr dirty="0" sz="3000" spc="-110">
                <a:latin typeface="Times New Roman"/>
                <a:cs typeface="Times New Roman"/>
              </a:rPr>
              <a:t> </a:t>
            </a:r>
            <a:r>
              <a:rPr dirty="0" sz="3000" spc="15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69421" y="4963161"/>
            <a:ext cx="87693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30555" sz="4500" spc="15">
                <a:latin typeface="Symbol"/>
                <a:cs typeface="Symbol"/>
              </a:rPr>
              <a:t></a:t>
            </a:r>
            <a:r>
              <a:rPr dirty="0" baseline="30555" sz="4500" spc="15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</a:t>
            </a:r>
            <a:r>
              <a:rPr dirty="0" sz="3000" spc="-565">
                <a:latin typeface="Times New Roman"/>
                <a:cs typeface="Times New Roman"/>
              </a:rPr>
              <a:t> </a:t>
            </a:r>
            <a:r>
              <a:rPr dirty="0" sz="3000" spc="25">
                <a:latin typeface="Times New Roman"/>
                <a:cs typeface="Times New Roman"/>
              </a:rPr>
              <a:t>3</a:t>
            </a:r>
            <a:r>
              <a:rPr dirty="0" sz="3000" spc="25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92656" y="5116428"/>
            <a:ext cx="16065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10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34233" y="5061048"/>
            <a:ext cx="55054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>
                <a:latin typeface="Times New Roman"/>
                <a:cs typeface="Times New Roman"/>
              </a:rPr>
              <a:t>,1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baseline="-8333" sz="4500" spc="15">
                <a:latin typeface="Symbol"/>
                <a:cs typeface="Symbol"/>
              </a:rPr>
              <a:t></a:t>
            </a:r>
            <a:endParaRPr baseline="-8333" sz="45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67934" y="5151316"/>
            <a:ext cx="508000" cy="846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ts val="3235"/>
              </a:lnSpc>
              <a:spcBef>
                <a:spcPts val="95"/>
              </a:spcBef>
              <a:tabLst>
                <a:tab pos="321310" algn="l"/>
              </a:tabLst>
            </a:pPr>
            <a:r>
              <a:rPr dirty="0" sz="3000" spc="10">
                <a:latin typeface="Symbol"/>
                <a:cs typeface="Symbol"/>
              </a:rPr>
              <a:t></a:t>
            </a:r>
            <a:r>
              <a:rPr dirty="0" sz="3000" spc="10">
                <a:latin typeface="Times New Roman"/>
                <a:cs typeface="Times New Roman"/>
              </a:rPr>
              <a:t>	</a:t>
            </a:r>
            <a:r>
              <a:rPr dirty="0" sz="3000" spc="1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25400">
              <a:lnSpc>
                <a:spcPts val="3235"/>
              </a:lnSpc>
            </a:pPr>
            <a:r>
              <a:rPr dirty="0" sz="3000" spc="-525">
                <a:latin typeface="Symbol"/>
                <a:cs typeface="Symbol"/>
              </a:rPr>
              <a:t></a:t>
            </a:r>
            <a:r>
              <a:rPr dirty="0" baseline="-17592" sz="4500" spc="-787">
                <a:latin typeface="Symbol"/>
                <a:cs typeface="Symbol"/>
              </a:rPr>
              <a:t></a:t>
            </a:r>
            <a:r>
              <a:rPr dirty="0" baseline="-2777" sz="4500" spc="-787">
                <a:latin typeface="Times New Roman"/>
                <a:cs typeface="Times New Roman"/>
              </a:rPr>
              <a:t>1</a:t>
            </a:r>
            <a:r>
              <a:rPr dirty="0" sz="3000" spc="-525">
                <a:latin typeface="Symbol"/>
                <a:cs typeface="Symbol"/>
              </a:rPr>
              <a:t></a:t>
            </a:r>
            <a:r>
              <a:rPr dirty="0" baseline="-17592" sz="4500" spc="-787">
                <a:latin typeface="Symbol"/>
                <a:cs typeface="Symbol"/>
              </a:rPr>
              <a:t></a:t>
            </a:r>
            <a:endParaRPr baseline="-17592" sz="45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67256" y="5630743"/>
            <a:ext cx="91757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22222" sz="4500" spc="-292">
                <a:latin typeface="Symbol"/>
                <a:cs typeface="Symbol"/>
              </a:rPr>
              <a:t></a:t>
            </a:r>
            <a:r>
              <a:rPr dirty="0" baseline="-5555" sz="4500" spc="-292">
                <a:latin typeface="Symbol"/>
                <a:cs typeface="Symbol"/>
              </a:rPr>
              <a:t></a:t>
            </a:r>
            <a:r>
              <a:rPr dirty="0" baseline="13888" sz="4500" spc="-292" i="1">
                <a:latin typeface="Times New Roman"/>
                <a:cs typeface="Times New Roman"/>
              </a:rPr>
              <a:t>V</a:t>
            </a:r>
            <a:r>
              <a:rPr dirty="0" sz="1700" spc="-195" i="1">
                <a:latin typeface="Times New Roman"/>
                <a:cs typeface="Times New Roman"/>
              </a:rPr>
              <a:t>a</a:t>
            </a:r>
            <a:r>
              <a:rPr dirty="0" sz="1700" spc="-195">
                <a:latin typeface="Times New Roman"/>
                <a:cs typeface="Times New Roman"/>
              </a:rPr>
              <a:t>,2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baseline="22222" sz="4500" spc="-855">
                <a:latin typeface="Symbol"/>
                <a:cs typeface="Symbol"/>
              </a:rPr>
              <a:t></a:t>
            </a:r>
            <a:r>
              <a:rPr dirty="0" baseline="-5555" sz="4500" spc="-855">
                <a:latin typeface="Symbol"/>
                <a:cs typeface="Symbol"/>
              </a:rPr>
              <a:t></a:t>
            </a:r>
            <a:endParaRPr baseline="-5555" sz="45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38820" y="4947775"/>
            <a:ext cx="1142365" cy="1165225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85"/>
              </a:spcBef>
              <a:tabLst>
                <a:tab pos="616585" algn="l"/>
              </a:tabLst>
            </a:pPr>
            <a:r>
              <a:rPr dirty="0" sz="1700" spc="25" i="1">
                <a:latin typeface="Times New Roman"/>
                <a:cs typeface="Times New Roman"/>
              </a:rPr>
              <a:t>Y </a:t>
            </a:r>
            <a:r>
              <a:rPr dirty="0" sz="1700" spc="110" i="1">
                <a:latin typeface="Times New Roman"/>
                <a:cs typeface="Times New Roman"/>
              </a:rPr>
              <a:t> </a:t>
            </a:r>
            <a:r>
              <a:rPr dirty="0" baseline="-8333" sz="4500" spc="15">
                <a:latin typeface="Symbol"/>
                <a:cs typeface="Symbol"/>
              </a:rPr>
              <a:t></a:t>
            </a:r>
            <a:r>
              <a:rPr dirty="0" baseline="-8333" sz="4500" spc="15">
                <a:latin typeface="Times New Roman"/>
                <a:cs typeface="Times New Roman"/>
              </a:rPr>
              <a:t>	</a:t>
            </a: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>
                <a:latin typeface="Times New Roman"/>
                <a:cs typeface="Times New Roman"/>
              </a:rPr>
              <a:t>,1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baseline="-8333" sz="4500" spc="15">
                <a:latin typeface="Symbol"/>
                <a:cs typeface="Symbol"/>
              </a:rPr>
              <a:t></a:t>
            </a:r>
            <a:endParaRPr baseline="-8333" sz="4500">
              <a:latin typeface="Symbol"/>
              <a:cs typeface="Symbol"/>
            </a:endParaRPr>
          </a:p>
          <a:p>
            <a:pPr marL="273685">
              <a:lnSpc>
                <a:spcPct val="100000"/>
              </a:lnSpc>
              <a:spcBef>
                <a:spcPts val="885"/>
              </a:spcBef>
            </a:pPr>
            <a:r>
              <a:rPr dirty="0" baseline="22222" sz="4500" spc="-135">
                <a:latin typeface="Symbol"/>
                <a:cs typeface="Symbol"/>
              </a:rPr>
              <a:t></a:t>
            </a:r>
            <a:r>
              <a:rPr dirty="0" baseline="-5555" sz="4500" spc="-135">
                <a:latin typeface="Symbol"/>
                <a:cs typeface="Symbol"/>
              </a:rPr>
              <a:t></a:t>
            </a:r>
            <a:r>
              <a:rPr dirty="0" baseline="13888" sz="4500" spc="-135" i="1">
                <a:latin typeface="Times New Roman"/>
                <a:cs typeface="Times New Roman"/>
              </a:rPr>
              <a:t>I</a:t>
            </a:r>
            <a:r>
              <a:rPr dirty="0" sz="1700" spc="-90" i="1">
                <a:latin typeface="Times New Roman"/>
                <a:cs typeface="Times New Roman"/>
              </a:rPr>
              <a:t>a</a:t>
            </a:r>
            <a:r>
              <a:rPr dirty="0" sz="1700" spc="-90">
                <a:latin typeface="Times New Roman"/>
                <a:cs typeface="Times New Roman"/>
              </a:rPr>
              <a:t>,2</a:t>
            </a:r>
            <a:r>
              <a:rPr dirty="0" sz="1700" spc="-60">
                <a:latin typeface="Times New Roman"/>
                <a:cs typeface="Times New Roman"/>
              </a:rPr>
              <a:t> </a:t>
            </a:r>
            <a:r>
              <a:rPr dirty="0" baseline="22222" sz="4500" spc="-855">
                <a:latin typeface="Symbol"/>
                <a:cs typeface="Symbol"/>
              </a:rPr>
              <a:t></a:t>
            </a:r>
            <a:r>
              <a:rPr dirty="0" baseline="-5555" sz="4500" spc="-855">
                <a:latin typeface="Symbol"/>
                <a:cs typeface="Symbol"/>
              </a:rPr>
              <a:t></a:t>
            </a:r>
            <a:endParaRPr baseline="-5555" sz="4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41075"/>
            <a:ext cx="7692390" cy="1558925"/>
          </a:xfrm>
          <a:prstGeom prst="rect">
            <a:avLst/>
          </a:prstGeom>
        </p:spPr>
        <p:txBody>
          <a:bodyPr wrap="square" lIns="0" tIns="21462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89"/>
              </a:spcBef>
            </a:pPr>
            <a:r>
              <a:rPr dirty="0" sz="2800" b="1">
                <a:solidFill>
                  <a:srgbClr val="7D9CE8"/>
                </a:solidFill>
                <a:latin typeface="Arial"/>
                <a:cs typeface="Arial"/>
              </a:rPr>
              <a:t>Circuitos de secuencia de impedancias Y -</a:t>
            </a:r>
            <a:r>
              <a:rPr dirty="0" sz="2800" spc="-65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  <a:p>
            <a:pPr marL="88900" marR="5080">
              <a:lnSpc>
                <a:spcPct val="100000"/>
              </a:lnSpc>
              <a:spcBef>
                <a:spcPts val="1360"/>
              </a:spcBef>
              <a:tabLst>
                <a:tab pos="2428240" algn="l"/>
                <a:tab pos="3858895" algn="l"/>
                <a:tab pos="4582795" algn="l"/>
                <a:tab pos="5157470" algn="l"/>
                <a:tab pos="6018530" algn="l"/>
                <a:tab pos="6755130" algn="l"/>
                <a:tab pos="7388225" algn="l"/>
              </a:tabLst>
            </a:pPr>
            <a:r>
              <a:rPr dirty="0" sz="2400">
                <a:latin typeface="Arial Rounded MT Bold"/>
                <a:cs typeface="Arial Rounded MT Bold"/>
              </a:rPr>
              <a:t>M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 spc="5">
                <a:latin typeface="Arial Rounded MT Bold"/>
                <a:cs typeface="Arial Rounded MT Bold"/>
              </a:rPr>
              <a:t>l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>
                <a:latin typeface="Arial Rounded MT Bold"/>
                <a:cs typeface="Arial Rounded MT Bold"/>
              </a:rPr>
              <a:t>p</a:t>
            </a:r>
            <a:r>
              <a:rPr dirty="0" sz="2400" spc="5">
                <a:latin typeface="Arial Rounded MT Bold"/>
                <a:cs typeface="Arial Rounded MT Bold"/>
              </a:rPr>
              <a:t>li</a:t>
            </a:r>
            <a:r>
              <a:rPr dirty="0" sz="2400" spc="-5">
                <a:latin typeface="Arial Rounded MT Bold"/>
                <a:cs typeface="Arial Rounded MT Bold"/>
              </a:rPr>
              <a:t>c</a:t>
            </a:r>
            <a:r>
              <a:rPr dirty="0" sz="2400" spc="-15">
                <a:latin typeface="Arial Rounded MT Bold"/>
                <a:cs typeface="Arial Rounded MT Bold"/>
              </a:rPr>
              <a:t>a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>
                <a:latin typeface="Arial Rounded MT Bold"/>
                <a:cs typeface="Arial Rounded MT Bold"/>
              </a:rPr>
              <a:t>do	</a:t>
            </a:r>
            <a:r>
              <a:rPr dirty="0" sz="2400" spc="5">
                <a:latin typeface="Arial Rounded MT Bold"/>
                <a:cs typeface="Arial Rounded MT Bold"/>
              </a:rPr>
              <a:t>i</a:t>
            </a:r>
            <a:r>
              <a:rPr dirty="0" sz="2400" spc="-55">
                <a:latin typeface="Arial Rounded MT Bold"/>
                <a:cs typeface="Arial Rounded MT Bold"/>
              </a:rPr>
              <a:t>n</a:t>
            </a:r>
            <a:r>
              <a:rPr dirty="0" sz="2400" spc="-25">
                <a:latin typeface="Arial Rounded MT Bold"/>
                <a:cs typeface="Arial Rounded MT Bold"/>
              </a:rPr>
              <a:t>v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60">
                <a:latin typeface="Arial Rounded MT Bold"/>
                <a:cs typeface="Arial Rounded MT Bold"/>
              </a:rPr>
              <a:t>r</a:t>
            </a:r>
            <a:r>
              <a:rPr dirty="0" sz="2400">
                <a:latin typeface="Arial Rounded MT Bold"/>
                <a:cs typeface="Arial Rounded MT Bold"/>
              </a:rPr>
              <a:t>sa	de	A	p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r	</a:t>
            </a:r>
            <a:r>
              <a:rPr dirty="0" sz="2400" spc="-10">
                <a:latin typeface="Arial Rounded MT Bold"/>
                <a:cs typeface="Arial Rounded MT Bold"/>
              </a:rPr>
              <a:t>[1</a:t>
            </a:r>
            <a:r>
              <a:rPr dirty="0" sz="2400">
                <a:latin typeface="Arial Rounded MT Bold"/>
                <a:cs typeface="Arial Rounded MT Bold"/>
              </a:rPr>
              <a:t>,	</a:t>
            </a:r>
            <a:r>
              <a:rPr dirty="0" sz="2400" spc="-10">
                <a:latin typeface="Arial Rounded MT Bold"/>
                <a:cs typeface="Arial Rounded MT Bold"/>
              </a:rPr>
              <a:t>1</a:t>
            </a:r>
            <a:r>
              <a:rPr dirty="0" sz="2400">
                <a:latin typeface="Arial Rounded MT Bold"/>
                <a:cs typeface="Arial Rounded MT Bold"/>
              </a:rPr>
              <a:t>,	</a:t>
            </a:r>
            <a:r>
              <a:rPr dirty="0" sz="2400" spc="10">
                <a:latin typeface="Arial Rounded MT Bold"/>
                <a:cs typeface="Arial Rounded MT Bold"/>
              </a:rPr>
              <a:t>1</a:t>
            </a:r>
            <a:r>
              <a:rPr dirty="0" sz="2400">
                <a:latin typeface="Arial Rounded MT Bold"/>
                <a:cs typeface="Arial Rounded MT Bold"/>
              </a:rPr>
              <a:t>]  </a:t>
            </a:r>
            <a:r>
              <a:rPr dirty="0" sz="2400" spc="-15">
                <a:latin typeface="Arial Rounded MT Bold"/>
                <a:cs typeface="Arial Rounded MT Bold"/>
              </a:rPr>
              <a:t>(transpuesta </a:t>
            </a:r>
            <a:r>
              <a:rPr dirty="0" sz="2400">
                <a:latin typeface="Arial Rounded MT Bold"/>
                <a:cs typeface="Arial Rounded MT Bold"/>
              </a:rPr>
              <a:t>del </a:t>
            </a:r>
            <a:r>
              <a:rPr dirty="0" sz="2400" spc="-15">
                <a:latin typeface="Arial Rounded MT Bold"/>
                <a:cs typeface="Arial Rounded MT Bold"/>
              </a:rPr>
              <a:t>vector</a:t>
            </a:r>
            <a:r>
              <a:rPr dirty="0" sz="2400" spc="7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columna):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57400" y="1905000"/>
            <a:ext cx="4650105" cy="1835150"/>
          </a:xfrm>
          <a:custGeom>
            <a:avLst/>
            <a:gdLst/>
            <a:ahLst/>
            <a:cxnLst/>
            <a:rect l="l" t="t" r="r" b="b"/>
            <a:pathLst>
              <a:path w="4650105" h="1835150">
                <a:moveTo>
                  <a:pt x="0" y="1835150"/>
                </a:moveTo>
                <a:lnTo>
                  <a:pt x="4649851" y="1835150"/>
                </a:lnTo>
                <a:lnTo>
                  <a:pt x="4649851" y="0"/>
                </a:lnTo>
                <a:lnTo>
                  <a:pt x="0" y="0"/>
                </a:lnTo>
                <a:lnTo>
                  <a:pt x="0" y="183515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67852" y="2783604"/>
            <a:ext cx="313690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700" spc="145" i="1">
                <a:latin typeface="Times New Roman"/>
                <a:cs typeface="Times New Roman"/>
              </a:rPr>
              <a:t>a</a:t>
            </a:r>
            <a:r>
              <a:rPr dirty="0" sz="1700" spc="60">
                <a:latin typeface="Times New Roman"/>
                <a:cs typeface="Times New Roman"/>
              </a:rPr>
              <a:t>,</a:t>
            </a:r>
            <a:r>
              <a:rPr dirty="0" sz="1700" spc="25">
                <a:latin typeface="Times New Roman"/>
                <a:cs typeface="Times New Roman"/>
              </a:rPr>
              <a:t>0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3334" y="2052926"/>
            <a:ext cx="26473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763395" algn="l"/>
              </a:tabLst>
            </a:pPr>
            <a:r>
              <a:rPr dirty="0" baseline="14814" sz="4500" spc="-7">
                <a:latin typeface="Symbol"/>
                <a:cs typeface="Symbol"/>
              </a:rPr>
              <a:t></a:t>
            </a:r>
            <a:r>
              <a:rPr dirty="0" baseline="13888" sz="4500" spc="-7" i="1">
                <a:latin typeface="Times New Roman"/>
                <a:cs typeface="Times New Roman"/>
              </a:rPr>
              <a:t>V</a:t>
            </a:r>
            <a:r>
              <a:rPr dirty="0" sz="1700" spc="-5" i="1">
                <a:latin typeface="Times New Roman"/>
                <a:cs typeface="Times New Roman"/>
              </a:rPr>
              <a:t>a</a:t>
            </a:r>
            <a:r>
              <a:rPr dirty="0" sz="1700" spc="-5">
                <a:latin typeface="Times New Roman"/>
                <a:cs typeface="Times New Roman"/>
              </a:rPr>
              <a:t>,0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baseline="14814" sz="4500" spc="22">
                <a:latin typeface="Symbol"/>
                <a:cs typeface="Symbol"/>
              </a:rPr>
              <a:t></a:t>
            </a:r>
            <a:r>
              <a:rPr dirty="0" baseline="14814" sz="4500" spc="22">
                <a:latin typeface="Times New Roman"/>
                <a:cs typeface="Times New Roman"/>
              </a:rPr>
              <a:t>	</a:t>
            </a:r>
            <a:r>
              <a:rPr dirty="0" baseline="14814" sz="4500" spc="187">
                <a:latin typeface="Symbol"/>
                <a:cs typeface="Symbol"/>
              </a:rPr>
              <a:t></a:t>
            </a: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a</a:t>
            </a:r>
            <a:r>
              <a:rPr dirty="0" sz="1700" spc="125">
                <a:latin typeface="Times New Roman"/>
                <a:cs typeface="Times New Roman"/>
              </a:rPr>
              <a:t>,0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baseline="14814" sz="4500" spc="22">
                <a:latin typeface="Symbol"/>
                <a:cs typeface="Symbol"/>
              </a:rPr>
              <a:t></a:t>
            </a:r>
            <a:endParaRPr baseline="14814" sz="45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38541" y="1984642"/>
            <a:ext cx="52387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60">
                <a:latin typeface="Symbol"/>
                <a:cs typeface="Symbol"/>
              </a:rPr>
              <a:t></a:t>
            </a:r>
            <a:r>
              <a:rPr dirty="0" baseline="4629" sz="4500" spc="209">
                <a:latin typeface="Times New Roman"/>
                <a:cs typeface="Times New Roman"/>
              </a:rPr>
              <a:t>1</a:t>
            </a:r>
            <a:r>
              <a:rPr dirty="0" sz="3000" spc="15">
                <a:latin typeface="Symbol"/>
                <a:cs typeface="Symbol"/>
              </a:rPr>
              <a:t>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3334" y="2313875"/>
            <a:ext cx="21393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763395" algn="l"/>
              </a:tabLst>
            </a:pPr>
            <a:r>
              <a:rPr dirty="0" sz="3000" spc="15">
                <a:latin typeface="Symbol"/>
                <a:cs typeface="Symbol"/>
              </a:rPr>
              <a:t></a:t>
            </a:r>
            <a:r>
              <a:rPr dirty="0" baseline="-30555" sz="4500" spc="22" i="1">
                <a:latin typeface="Times New Roman"/>
                <a:cs typeface="Times New Roman"/>
              </a:rPr>
              <a:t>V	</a:t>
            </a: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-430">
                <a:latin typeface="Times New Roman"/>
                <a:cs typeface="Times New Roman"/>
              </a:rPr>
              <a:t> </a:t>
            </a:r>
            <a:r>
              <a:rPr dirty="0" baseline="-30555" sz="4500" spc="15" i="1">
                <a:latin typeface="Times New Roman"/>
                <a:cs typeface="Times New Roman"/>
              </a:rPr>
              <a:t>I</a:t>
            </a:r>
            <a:endParaRPr baseline="-30555" sz="4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7638" y="2348794"/>
            <a:ext cx="1020444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70534" algn="l"/>
              </a:tabLst>
            </a:pPr>
            <a:r>
              <a:rPr dirty="0" baseline="-25925" sz="4500" spc="30" i="1">
                <a:latin typeface="Times New Roman"/>
                <a:cs typeface="Times New Roman"/>
              </a:rPr>
              <a:t>Z	</a:t>
            </a:r>
            <a:r>
              <a:rPr dirty="0" sz="3000" spc="70">
                <a:latin typeface="Symbol"/>
                <a:cs typeface="Symbol"/>
              </a:rPr>
              <a:t></a:t>
            </a:r>
            <a:r>
              <a:rPr dirty="0" baseline="-25925" sz="4500" spc="104">
                <a:latin typeface="Times New Roman"/>
                <a:cs typeface="Times New Roman"/>
              </a:rPr>
              <a:t>0</a:t>
            </a:r>
            <a:r>
              <a:rPr dirty="0" sz="3000" spc="70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03773" y="2524761"/>
            <a:ext cx="82867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30555" sz="4500" spc="22">
                <a:latin typeface="Symbol"/>
                <a:cs typeface="Symbol"/>
              </a:rPr>
              <a:t></a:t>
            </a:r>
            <a:r>
              <a:rPr dirty="0" baseline="30555" sz="4500" spc="22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-105">
                <a:latin typeface="Times New Roman"/>
                <a:cs typeface="Times New Roman"/>
              </a:rPr>
              <a:t> </a:t>
            </a:r>
            <a:r>
              <a:rPr dirty="0" sz="3000" spc="20" i="1">
                <a:latin typeface="Times New Roman"/>
                <a:cs typeface="Times New Roman"/>
              </a:rPr>
              <a:t>Z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5671" y="2524761"/>
            <a:ext cx="88011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30555" sz="4500" spc="22">
                <a:latin typeface="Symbol"/>
                <a:cs typeface="Symbol"/>
              </a:rPr>
              <a:t></a:t>
            </a:r>
            <a:r>
              <a:rPr dirty="0" baseline="30555" sz="4500" spc="22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</a:t>
            </a:r>
            <a:r>
              <a:rPr dirty="0" sz="3000" spc="-565">
                <a:latin typeface="Times New Roman"/>
                <a:cs typeface="Times New Roman"/>
              </a:rPr>
              <a:t> </a:t>
            </a:r>
            <a:r>
              <a:rPr dirty="0" sz="3000" spc="30">
                <a:latin typeface="Times New Roman"/>
                <a:cs typeface="Times New Roman"/>
              </a:rPr>
              <a:t>3</a:t>
            </a:r>
            <a:r>
              <a:rPr dirty="0" sz="3000" spc="30" i="1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21434" y="2678027"/>
            <a:ext cx="16129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1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64035" y="2622647"/>
            <a:ext cx="5518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>
                <a:latin typeface="Times New Roman"/>
                <a:cs typeface="Times New Roman"/>
              </a:rPr>
              <a:t>,1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baseline="-8333" sz="4500" spc="22">
                <a:latin typeface="Symbol"/>
                <a:cs typeface="Symbol"/>
              </a:rPr>
              <a:t></a:t>
            </a:r>
            <a:endParaRPr baseline="-8333" sz="4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0075" y="2712916"/>
            <a:ext cx="788035" cy="846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ts val="3235"/>
              </a:lnSpc>
              <a:spcBef>
                <a:spcPts val="95"/>
              </a:spcBef>
              <a:tabLst>
                <a:tab pos="600710" algn="l"/>
              </a:tabLst>
            </a:pPr>
            <a:r>
              <a:rPr dirty="0" baseline="22875" sz="2550" spc="37" i="1">
                <a:latin typeface="Times New Roman"/>
                <a:cs typeface="Times New Roman"/>
              </a:rPr>
              <a:t>n</a:t>
            </a:r>
            <a:r>
              <a:rPr dirty="0" baseline="22875" sz="2550" spc="555" i="1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  <a:p>
            <a:pPr marL="238125">
              <a:lnSpc>
                <a:spcPts val="3235"/>
              </a:lnSpc>
            </a:pPr>
            <a:r>
              <a:rPr dirty="0" sz="3000" spc="-420">
                <a:latin typeface="Symbol"/>
                <a:cs typeface="Symbol"/>
              </a:rPr>
              <a:t></a:t>
            </a:r>
            <a:r>
              <a:rPr dirty="0" baseline="-17592" sz="4500" spc="-630">
                <a:latin typeface="Symbol"/>
                <a:cs typeface="Symbol"/>
              </a:rPr>
              <a:t></a:t>
            </a:r>
            <a:r>
              <a:rPr dirty="0" baseline="-2777" sz="4500" spc="-630">
                <a:latin typeface="Times New Roman"/>
                <a:cs typeface="Times New Roman"/>
              </a:rPr>
              <a:t>0</a:t>
            </a:r>
            <a:r>
              <a:rPr dirty="0" sz="3000" spc="-420">
                <a:latin typeface="Symbol"/>
                <a:cs typeface="Symbol"/>
              </a:rPr>
              <a:t></a:t>
            </a:r>
            <a:r>
              <a:rPr dirty="0" baseline="-17592" sz="4500" spc="-630">
                <a:latin typeface="Symbol"/>
                <a:cs typeface="Symbol"/>
              </a:rPr>
              <a:t></a:t>
            </a:r>
            <a:endParaRPr baseline="-17592" sz="4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96034" y="3192344"/>
            <a:ext cx="920115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22222" sz="4500" spc="-292">
                <a:latin typeface="Symbol"/>
                <a:cs typeface="Symbol"/>
              </a:rPr>
              <a:t></a:t>
            </a:r>
            <a:r>
              <a:rPr dirty="0" baseline="-5555" sz="4500" spc="-292">
                <a:latin typeface="Symbol"/>
                <a:cs typeface="Symbol"/>
              </a:rPr>
              <a:t></a:t>
            </a:r>
            <a:r>
              <a:rPr dirty="0" baseline="13888" sz="4500" spc="-292" i="1">
                <a:latin typeface="Times New Roman"/>
                <a:cs typeface="Times New Roman"/>
              </a:rPr>
              <a:t>V</a:t>
            </a:r>
            <a:r>
              <a:rPr dirty="0" sz="1700" spc="-195" i="1">
                <a:latin typeface="Times New Roman"/>
                <a:cs typeface="Times New Roman"/>
              </a:rPr>
              <a:t>a</a:t>
            </a:r>
            <a:r>
              <a:rPr dirty="0" sz="1700" spc="-195">
                <a:latin typeface="Times New Roman"/>
                <a:cs typeface="Times New Roman"/>
              </a:rPr>
              <a:t>,2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baseline="22222" sz="4500" spc="-855">
                <a:latin typeface="Symbol"/>
                <a:cs typeface="Symbol"/>
              </a:rPr>
              <a:t></a:t>
            </a:r>
            <a:r>
              <a:rPr dirty="0" baseline="-5555" sz="4500" spc="-855">
                <a:latin typeface="Symbol"/>
                <a:cs typeface="Symbol"/>
              </a:rPr>
              <a:t></a:t>
            </a:r>
            <a:endParaRPr baseline="-5555" sz="4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72370" y="2509375"/>
            <a:ext cx="1145540" cy="1165225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85"/>
              </a:spcBef>
              <a:tabLst>
                <a:tab pos="618490" algn="l"/>
              </a:tabLst>
            </a:pPr>
            <a:r>
              <a:rPr dirty="0" sz="1700" spc="30" i="1">
                <a:latin typeface="Times New Roman"/>
                <a:cs typeface="Times New Roman"/>
              </a:rPr>
              <a:t>Y </a:t>
            </a:r>
            <a:r>
              <a:rPr dirty="0" sz="1700" spc="105" i="1">
                <a:latin typeface="Times New Roman"/>
                <a:cs typeface="Times New Roman"/>
              </a:rPr>
              <a:t> </a:t>
            </a:r>
            <a:r>
              <a:rPr dirty="0" baseline="-8333" sz="4500" spc="22">
                <a:latin typeface="Symbol"/>
                <a:cs typeface="Symbol"/>
              </a:rPr>
              <a:t></a:t>
            </a:r>
            <a:r>
              <a:rPr dirty="0" baseline="-8333" sz="4500" spc="22">
                <a:latin typeface="Times New Roman"/>
                <a:cs typeface="Times New Roman"/>
              </a:rPr>
              <a:t>	</a:t>
            </a:r>
            <a:r>
              <a:rPr dirty="0" sz="1700" spc="20" i="1">
                <a:latin typeface="Times New Roman"/>
                <a:cs typeface="Times New Roman"/>
              </a:rPr>
              <a:t>a</a:t>
            </a:r>
            <a:r>
              <a:rPr dirty="0" sz="1700" spc="20">
                <a:latin typeface="Times New Roman"/>
                <a:cs typeface="Times New Roman"/>
              </a:rPr>
              <a:t>,1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baseline="-8333" sz="4500" spc="22">
                <a:latin typeface="Symbol"/>
                <a:cs typeface="Symbol"/>
              </a:rPr>
              <a:t></a:t>
            </a:r>
            <a:endParaRPr baseline="-8333" sz="4500">
              <a:latin typeface="Symbol"/>
              <a:cs typeface="Symbol"/>
            </a:endParaRPr>
          </a:p>
          <a:p>
            <a:pPr marL="274320">
              <a:lnSpc>
                <a:spcPct val="100000"/>
              </a:lnSpc>
              <a:spcBef>
                <a:spcPts val="885"/>
              </a:spcBef>
            </a:pPr>
            <a:r>
              <a:rPr dirty="0" baseline="22222" sz="4500" spc="-127">
                <a:latin typeface="Symbol"/>
                <a:cs typeface="Symbol"/>
              </a:rPr>
              <a:t></a:t>
            </a:r>
            <a:r>
              <a:rPr dirty="0" baseline="-5555" sz="4500" spc="-127">
                <a:latin typeface="Symbol"/>
                <a:cs typeface="Symbol"/>
              </a:rPr>
              <a:t></a:t>
            </a:r>
            <a:r>
              <a:rPr dirty="0" baseline="13888" sz="4500" spc="-127" i="1">
                <a:latin typeface="Times New Roman"/>
                <a:cs typeface="Times New Roman"/>
              </a:rPr>
              <a:t>I</a:t>
            </a:r>
            <a:r>
              <a:rPr dirty="0" sz="1700" spc="-85" i="1">
                <a:latin typeface="Times New Roman"/>
                <a:cs typeface="Times New Roman"/>
              </a:rPr>
              <a:t>a</a:t>
            </a:r>
            <a:r>
              <a:rPr dirty="0" sz="1700" spc="-85">
                <a:latin typeface="Times New Roman"/>
                <a:cs typeface="Times New Roman"/>
              </a:rPr>
              <a:t>,2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baseline="22222" sz="4500" spc="-855">
                <a:latin typeface="Symbol"/>
                <a:cs typeface="Symbol"/>
              </a:rPr>
              <a:t></a:t>
            </a:r>
            <a:r>
              <a:rPr dirty="0" baseline="-5555" sz="4500" spc="-855">
                <a:latin typeface="Symbol"/>
                <a:cs typeface="Symbol"/>
              </a:rPr>
              <a:t></a:t>
            </a:r>
            <a:endParaRPr baseline="-5555" sz="4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7340" y="3915791"/>
            <a:ext cx="837819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1200" algn="l"/>
                <a:tab pos="1638300" algn="l"/>
                <a:tab pos="2278380" algn="l"/>
                <a:tab pos="3493135" algn="l"/>
                <a:tab pos="5492750" algn="l"/>
                <a:tab pos="7858125" algn="l"/>
              </a:tabLst>
            </a:pPr>
            <a:r>
              <a:rPr dirty="0" sz="2400" spc="5">
                <a:latin typeface="Arial Rounded MT Bold"/>
                <a:cs typeface="Arial Rounded MT Bold"/>
              </a:rPr>
              <a:t>D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-5">
                <a:latin typeface="Arial Rounded MT Bold"/>
                <a:cs typeface="Arial Rounded MT Bold"/>
              </a:rPr>
              <a:t>es</a:t>
            </a:r>
            <a:r>
              <a:rPr dirty="0" sz="2400" spc="-20">
                <a:latin typeface="Arial Rounded MT Bold"/>
                <a:cs typeface="Arial Rounded MT Bold"/>
              </a:rPr>
              <a:t>t</a:t>
            </a:r>
            <a:r>
              <a:rPr dirty="0" sz="2400">
                <a:latin typeface="Arial Rounded MT Bold"/>
                <a:cs typeface="Arial Rounded MT Bold"/>
              </a:rPr>
              <a:t>o	</a:t>
            </a:r>
            <a:r>
              <a:rPr dirty="0" sz="2400" spc="15">
                <a:latin typeface="Arial Rounded MT Bold"/>
                <a:cs typeface="Arial Rounded MT Bold"/>
              </a:rPr>
              <a:t>s</a:t>
            </a:r>
            <a:r>
              <a:rPr dirty="0" sz="2400">
                <a:latin typeface="Arial Rounded MT Bold"/>
                <a:cs typeface="Arial Rounded MT Bold"/>
              </a:rPr>
              <a:t>e	</a:t>
            </a:r>
            <a:r>
              <a:rPr dirty="0" sz="2400" spc="-10">
                <a:latin typeface="Arial Rounded MT Bold"/>
                <a:cs typeface="Arial Rounded MT Bold"/>
              </a:rPr>
              <a:t>t</a:t>
            </a:r>
            <a:r>
              <a:rPr dirty="0" sz="2400" spc="25">
                <a:latin typeface="Arial Rounded MT Bold"/>
                <a:cs typeface="Arial Rounded MT Bold"/>
              </a:rPr>
              <a:t>i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-15">
                <a:latin typeface="Arial Rounded MT Bold"/>
                <a:cs typeface="Arial Rounded MT Bold"/>
              </a:rPr>
              <a:t>n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n	</a:t>
            </a:r>
            <a:r>
              <a:rPr dirty="0" sz="2400" spc="-5">
                <a:latin typeface="Arial Rounded MT Bold"/>
                <a:cs typeface="Arial Rounded MT Bold"/>
              </a:rPr>
              <a:t>e</a:t>
            </a:r>
            <a:r>
              <a:rPr dirty="0" sz="2400" spc="5">
                <a:latin typeface="Arial Rounded MT Bold"/>
                <a:cs typeface="Arial Rounded MT Bold"/>
              </a:rPr>
              <a:t>c</a:t>
            </a:r>
            <a:r>
              <a:rPr dirty="0" sz="2400" spc="-10">
                <a:latin typeface="Arial Rounded MT Bold"/>
                <a:cs typeface="Arial Rounded MT Bold"/>
              </a:rPr>
              <a:t>u</a:t>
            </a:r>
            <a:r>
              <a:rPr dirty="0" sz="2400" spc="-5">
                <a:latin typeface="Arial Rounded MT Bold"/>
                <a:cs typeface="Arial Rounded MT Bold"/>
              </a:rPr>
              <a:t>a</a:t>
            </a:r>
            <a:r>
              <a:rPr dirty="0" sz="2400" spc="-15">
                <a:latin typeface="Arial Rounded MT Bold"/>
                <a:cs typeface="Arial Rounded MT Bold"/>
              </a:rPr>
              <a:t>c</a:t>
            </a:r>
            <a:r>
              <a:rPr dirty="0" sz="2400" spc="5">
                <a:latin typeface="Arial Rounded MT Bold"/>
                <a:cs typeface="Arial Rounded MT Bold"/>
              </a:rPr>
              <a:t>io</a:t>
            </a:r>
            <a:r>
              <a:rPr dirty="0" sz="2400" spc="-10">
                <a:latin typeface="Arial Rounded MT Bold"/>
                <a:cs typeface="Arial Rounded MT Bold"/>
              </a:rPr>
              <a:t>n</a:t>
            </a:r>
            <a:r>
              <a:rPr dirty="0" sz="2400" spc="10">
                <a:latin typeface="Arial Rounded MT Bold"/>
                <a:cs typeface="Arial Rounded MT Bold"/>
              </a:rPr>
              <a:t>e</a:t>
            </a:r>
            <a:r>
              <a:rPr dirty="0" sz="2400">
                <a:latin typeface="Arial Rounded MT Bold"/>
                <a:cs typeface="Arial Rounded MT Bold"/>
              </a:rPr>
              <a:t>s	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des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a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c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o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p</a:t>
            </a:r>
            <a:r>
              <a:rPr dirty="0" sz="2400" spc="5">
                <a:solidFill>
                  <a:srgbClr val="0000FF"/>
                </a:solidFill>
                <a:latin typeface="Arial Rounded MT Bold"/>
                <a:cs typeface="Arial Rounded MT Bold"/>
              </a:rPr>
              <a:t>l</a:t>
            </a:r>
            <a:r>
              <a:rPr dirty="0" sz="2400" spc="-5">
                <a:solidFill>
                  <a:srgbClr val="0000FF"/>
                </a:solidFill>
                <a:latin typeface="Arial Rounded MT Bold"/>
                <a:cs typeface="Arial Rounded MT Bold"/>
              </a:rPr>
              <a:t>ad</a:t>
            </a:r>
            <a:r>
              <a:rPr dirty="0" sz="2400" spc="-15">
                <a:solidFill>
                  <a:srgbClr val="0000FF"/>
                </a:solidFill>
                <a:latin typeface="Arial Rounded MT Bold"/>
                <a:cs typeface="Arial Rounded MT Bold"/>
              </a:rPr>
              <a:t>a</a:t>
            </a:r>
            <a:r>
              <a:rPr dirty="0" sz="2400">
                <a:solidFill>
                  <a:srgbClr val="0000FF"/>
                </a:solidFill>
                <a:latin typeface="Arial Rounded MT Bold"/>
                <a:cs typeface="Arial Rounded MT Bold"/>
              </a:rPr>
              <a:t>s	</a:t>
            </a:r>
            <a:r>
              <a:rPr dirty="0" sz="2400">
                <a:latin typeface="Arial Rounded MT Bold"/>
                <a:cs typeface="Arial Rounded MT Bold"/>
              </a:rPr>
              <a:t>p</a:t>
            </a:r>
            <a:r>
              <a:rPr dirty="0" sz="2400" spc="-10">
                <a:latin typeface="Arial Rounded MT Bold"/>
                <a:cs typeface="Arial Rounded MT Bold"/>
              </a:rPr>
              <a:t>o</a:t>
            </a:r>
            <a:r>
              <a:rPr dirty="0" sz="2400">
                <a:latin typeface="Arial Rounded MT Bold"/>
                <a:cs typeface="Arial Rounded MT Bold"/>
              </a:rPr>
              <a:t>r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latin typeface="Arial Rounded MT Bold"/>
                <a:cs typeface="Arial Rounded MT Bold"/>
              </a:rPr>
              <a:t>componente </a:t>
            </a:r>
            <a:r>
              <a:rPr dirty="0" sz="2400" spc="-5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secuencia </a:t>
            </a:r>
            <a:r>
              <a:rPr dirty="0" sz="2400" spc="-5">
                <a:latin typeface="Arial Rounded MT Bold"/>
                <a:cs typeface="Arial Rounded MT Bold"/>
              </a:rPr>
              <a:t>(en </a:t>
            </a:r>
            <a:r>
              <a:rPr dirty="0" sz="2400" spc="-15">
                <a:latin typeface="Arial Rounded MT Bold"/>
                <a:cs typeface="Arial Rounded MT Bold"/>
              </a:rPr>
              <a:t>forma</a:t>
            </a:r>
            <a:r>
              <a:rPr dirty="0" sz="2400" spc="1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extendida):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57400" y="4800600"/>
            <a:ext cx="4383405" cy="180975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0" rIns="0" bIns="0" rtlCol="0" vert="horz">
            <a:spAutoFit/>
          </a:bodyPr>
          <a:lstStyle/>
          <a:p>
            <a:pPr marL="20955">
              <a:lnSpc>
                <a:spcPts val="3479"/>
              </a:lnSpc>
              <a:tabLst>
                <a:tab pos="1574800" algn="l"/>
              </a:tabLst>
            </a:pPr>
            <a:r>
              <a:rPr dirty="0" sz="3000" spc="30" i="1">
                <a:latin typeface="Times New Roman"/>
                <a:cs typeface="Times New Roman"/>
              </a:rPr>
              <a:t>V</a:t>
            </a:r>
            <a:r>
              <a:rPr dirty="0" baseline="-26143" sz="2550" spc="44" i="1">
                <a:latin typeface="Times New Roman"/>
                <a:cs typeface="Times New Roman"/>
              </a:rPr>
              <a:t>a</a:t>
            </a:r>
            <a:r>
              <a:rPr dirty="0" baseline="-26143" sz="2550" spc="44">
                <a:latin typeface="Times New Roman"/>
                <a:cs typeface="Times New Roman"/>
              </a:rPr>
              <a:t>,0 </a:t>
            </a:r>
            <a:r>
              <a:rPr dirty="0" baseline="-26143" sz="2550" spc="165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</a:t>
            </a:r>
            <a:r>
              <a:rPr dirty="0" sz="3000" spc="-105">
                <a:latin typeface="Times New Roman"/>
                <a:cs typeface="Times New Roman"/>
              </a:rPr>
              <a:t> </a:t>
            </a:r>
            <a:r>
              <a:rPr dirty="0" sz="3000" spc="65">
                <a:latin typeface="Times New Roman"/>
                <a:cs typeface="Times New Roman"/>
              </a:rPr>
              <a:t>(</a:t>
            </a:r>
            <a:r>
              <a:rPr dirty="0" sz="3000" spc="65" i="1">
                <a:latin typeface="Times New Roman"/>
                <a:cs typeface="Times New Roman"/>
              </a:rPr>
              <a:t>Z</a:t>
            </a:r>
            <a:r>
              <a:rPr dirty="0" baseline="-26143" sz="2550" spc="97" i="1">
                <a:latin typeface="Times New Roman"/>
                <a:cs typeface="Times New Roman"/>
              </a:rPr>
              <a:t>Y	</a:t>
            </a:r>
            <a:r>
              <a:rPr dirty="0" sz="3000" spc="15">
                <a:latin typeface="Symbol"/>
                <a:cs typeface="Symbol"/>
              </a:rPr>
              <a:t></a:t>
            </a:r>
            <a:r>
              <a:rPr dirty="0" sz="3000" spc="15">
                <a:latin typeface="Times New Roman"/>
                <a:cs typeface="Times New Roman"/>
              </a:rPr>
              <a:t> </a:t>
            </a:r>
            <a:r>
              <a:rPr dirty="0" sz="3000" spc="60">
                <a:latin typeface="Times New Roman"/>
                <a:cs typeface="Times New Roman"/>
              </a:rPr>
              <a:t>3</a:t>
            </a:r>
            <a:r>
              <a:rPr dirty="0" sz="3000" spc="60" i="1">
                <a:latin typeface="Times New Roman"/>
                <a:cs typeface="Times New Roman"/>
              </a:rPr>
              <a:t>Z</a:t>
            </a:r>
            <a:r>
              <a:rPr dirty="0" baseline="-26143" sz="2550" spc="89" i="1">
                <a:latin typeface="Times New Roman"/>
                <a:cs typeface="Times New Roman"/>
              </a:rPr>
              <a:t>n </a:t>
            </a:r>
            <a:r>
              <a:rPr dirty="0" sz="3000" spc="110">
                <a:latin typeface="Times New Roman"/>
                <a:cs typeface="Times New Roman"/>
              </a:rPr>
              <a:t>)</a:t>
            </a:r>
            <a:r>
              <a:rPr dirty="0" sz="3000" spc="110" i="1">
                <a:latin typeface="Times New Roman"/>
                <a:cs typeface="Times New Roman"/>
              </a:rPr>
              <a:t>I</a:t>
            </a:r>
            <a:r>
              <a:rPr dirty="0" baseline="-26143" sz="2550" spc="165" i="1">
                <a:latin typeface="Times New Roman"/>
                <a:cs typeface="Times New Roman"/>
              </a:rPr>
              <a:t>a</a:t>
            </a:r>
            <a:r>
              <a:rPr dirty="0" baseline="-26143" sz="2550" spc="165">
                <a:latin typeface="Times New Roman"/>
                <a:cs typeface="Times New Roman"/>
              </a:rPr>
              <a:t>,0 </a:t>
            </a:r>
            <a:r>
              <a:rPr dirty="0" sz="3000" spc="15">
                <a:latin typeface="Symbol"/>
                <a:cs typeface="Symbol"/>
              </a:rPr>
              <a:t></a:t>
            </a:r>
            <a:r>
              <a:rPr dirty="0" sz="3000" spc="15">
                <a:latin typeface="Times New Roman"/>
                <a:cs typeface="Times New Roman"/>
              </a:rPr>
              <a:t> </a:t>
            </a:r>
            <a:r>
              <a:rPr dirty="0" sz="3000" spc="80" i="1">
                <a:latin typeface="Times New Roman"/>
                <a:cs typeface="Times New Roman"/>
              </a:rPr>
              <a:t>Z</a:t>
            </a:r>
            <a:r>
              <a:rPr dirty="0" baseline="-26143" sz="2550" spc="120">
                <a:latin typeface="Times New Roman"/>
                <a:cs typeface="Times New Roman"/>
              </a:rPr>
              <a:t>0</a:t>
            </a:r>
            <a:r>
              <a:rPr dirty="0" baseline="-26143" sz="2550" spc="-419">
                <a:latin typeface="Times New Roman"/>
                <a:cs typeface="Times New Roman"/>
              </a:rPr>
              <a:t> </a:t>
            </a:r>
            <a:r>
              <a:rPr dirty="0" sz="3000" spc="95" i="1">
                <a:latin typeface="Times New Roman"/>
                <a:cs typeface="Times New Roman"/>
              </a:rPr>
              <a:t>I</a:t>
            </a:r>
            <a:r>
              <a:rPr dirty="0" baseline="-26143" sz="2550" spc="142" i="1">
                <a:latin typeface="Times New Roman"/>
                <a:cs typeface="Times New Roman"/>
              </a:rPr>
              <a:t>a</a:t>
            </a:r>
            <a:r>
              <a:rPr dirty="0" baseline="-26143" sz="2550" spc="142">
                <a:latin typeface="Times New Roman"/>
                <a:cs typeface="Times New Roman"/>
              </a:rPr>
              <a:t>,0</a:t>
            </a:r>
            <a:endParaRPr baseline="-26143" sz="255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2045"/>
              </a:spcBef>
              <a:tabLst>
                <a:tab pos="2172970" algn="l"/>
              </a:tabLst>
            </a:pPr>
            <a:r>
              <a:rPr dirty="0" baseline="13888" sz="4500" spc="-15" i="1">
                <a:latin typeface="Times New Roman"/>
                <a:cs typeface="Times New Roman"/>
              </a:rPr>
              <a:t>V</a:t>
            </a:r>
            <a:r>
              <a:rPr dirty="0" sz="1700" spc="-10" i="1">
                <a:latin typeface="Times New Roman"/>
                <a:cs typeface="Times New Roman"/>
              </a:rPr>
              <a:t>a</a:t>
            </a:r>
            <a:r>
              <a:rPr dirty="0" sz="1700" spc="-10">
                <a:latin typeface="Times New Roman"/>
                <a:cs typeface="Times New Roman"/>
              </a:rPr>
              <a:t>,1 </a:t>
            </a:r>
            <a:r>
              <a:rPr dirty="0" sz="1700" spc="10">
                <a:latin typeface="Times New Roman"/>
                <a:cs typeface="Times New Roman"/>
              </a:rPr>
              <a:t> </a:t>
            </a:r>
            <a:r>
              <a:rPr dirty="0" baseline="13888" sz="4500" spc="22">
                <a:latin typeface="Symbol"/>
                <a:cs typeface="Symbol"/>
              </a:rPr>
              <a:t></a:t>
            </a:r>
            <a:r>
              <a:rPr dirty="0" baseline="13888" sz="4500" spc="22">
                <a:latin typeface="Times New Roman"/>
                <a:cs typeface="Times New Roman"/>
              </a:rPr>
              <a:t>	</a:t>
            </a:r>
            <a:r>
              <a:rPr dirty="0" baseline="13888" sz="4500" spc="60" i="1">
                <a:latin typeface="Times New Roman"/>
                <a:cs typeface="Times New Roman"/>
              </a:rPr>
              <a:t>Z</a:t>
            </a:r>
            <a:r>
              <a:rPr dirty="0" sz="1700" spc="40" i="1">
                <a:latin typeface="Times New Roman"/>
                <a:cs typeface="Times New Roman"/>
              </a:rPr>
              <a:t>Y </a:t>
            </a:r>
            <a:r>
              <a:rPr dirty="0" baseline="13888" sz="4500" spc="89" i="1">
                <a:latin typeface="Times New Roman"/>
                <a:cs typeface="Times New Roman"/>
              </a:rPr>
              <a:t>I</a:t>
            </a:r>
            <a:r>
              <a:rPr dirty="0" sz="1700" spc="60" i="1">
                <a:latin typeface="Times New Roman"/>
                <a:cs typeface="Times New Roman"/>
              </a:rPr>
              <a:t>a</a:t>
            </a:r>
            <a:r>
              <a:rPr dirty="0" sz="1700" spc="60">
                <a:latin typeface="Times New Roman"/>
                <a:cs typeface="Times New Roman"/>
              </a:rPr>
              <a:t>,1 </a:t>
            </a:r>
            <a:r>
              <a:rPr dirty="0" baseline="13888" sz="4500" spc="22">
                <a:latin typeface="Symbol"/>
                <a:cs typeface="Symbol"/>
              </a:rPr>
              <a:t></a:t>
            </a:r>
            <a:r>
              <a:rPr dirty="0" baseline="13888" sz="4500" spc="-307">
                <a:latin typeface="Times New Roman"/>
                <a:cs typeface="Times New Roman"/>
              </a:rPr>
              <a:t> </a:t>
            </a:r>
            <a:r>
              <a:rPr dirty="0" baseline="13888" sz="4500" spc="82" i="1">
                <a:latin typeface="Times New Roman"/>
                <a:cs typeface="Times New Roman"/>
              </a:rPr>
              <a:t>Z</a:t>
            </a:r>
            <a:r>
              <a:rPr dirty="0" sz="1700" spc="55">
                <a:latin typeface="Times New Roman"/>
                <a:cs typeface="Times New Roman"/>
              </a:rPr>
              <a:t>1</a:t>
            </a:r>
            <a:r>
              <a:rPr dirty="0" baseline="13888" sz="4500" spc="82" i="1">
                <a:latin typeface="Times New Roman"/>
                <a:cs typeface="Times New Roman"/>
              </a:rPr>
              <a:t>I</a:t>
            </a:r>
            <a:r>
              <a:rPr dirty="0" sz="1700" spc="55" i="1">
                <a:latin typeface="Times New Roman"/>
                <a:cs typeface="Times New Roman"/>
              </a:rPr>
              <a:t>a</a:t>
            </a:r>
            <a:r>
              <a:rPr dirty="0" sz="1700" spc="55">
                <a:latin typeface="Times New Roman"/>
                <a:cs typeface="Times New Roman"/>
              </a:rPr>
              <a:t>,1</a:t>
            </a:r>
            <a:endParaRPr sz="170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1270"/>
              </a:spcBef>
              <a:tabLst>
                <a:tab pos="2213610" algn="l"/>
              </a:tabLst>
            </a:pPr>
            <a:r>
              <a:rPr dirty="0" baseline="13888" sz="4500" spc="52" i="1">
                <a:latin typeface="Times New Roman"/>
                <a:cs typeface="Times New Roman"/>
              </a:rPr>
              <a:t>V</a:t>
            </a:r>
            <a:r>
              <a:rPr dirty="0" sz="1700" spc="35" i="1">
                <a:latin typeface="Times New Roman"/>
                <a:cs typeface="Times New Roman"/>
              </a:rPr>
              <a:t>a</a:t>
            </a:r>
            <a:r>
              <a:rPr dirty="0" sz="1700" spc="35">
                <a:latin typeface="Times New Roman"/>
                <a:cs typeface="Times New Roman"/>
              </a:rPr>
              <a:t>,2 </a:t>
            </a:r>
            <a:r>
              <a:rPr dirty="0" sz="1700" spc="105">
                <a:latin typeface="Times New Roman"/>
                <a:cs typeface="Times New Roman"/>
              </a:rPr>
              <a:t> </a:t>
            </a:r>
            <a:r>
              <a:rPr dirty="0" baseline="13888" sz="4500" spc="22">
                <a:latin typeface="Symbol"/>
                <a:cs typeface="Symbol"/>
              </a:rPr>
              <a:t></a:t>
            </a:r>
            <a:r>
              <a:rPr dirty="0" baseline="13888" sz="4500" spc="22">
                <a:latin typeface="Times New Roman"/>
                <a:cs typeface="Times New Roman"/>
              </a:rPr>
              <a:t>	</a:t>
            </a:r>
            <a:r>
              <a:rPr dirty="0" baseline="13888" sz="4500" spc="60" i="1">
                <a:latin typeface="Times New Roman"/>
                <a:cs typeface="Times New Roman"/>
              </a:rPr>
              <a:t>Z</a:t>
            </a:r>
            <a:r>
              <a:rPr dirty="0" sz="1700" spc="40" i="1">
                <a:latin typeface="Times New Roman"/>
                <a:cs typeface="Times New Roman"/>
              </a:rPr>
              <a:t>Y </a:t>
            </a:r>
            <a:r>
              <a:rPr dirty="0" baseline="13888" sz="4500" spc="157" i="1">
                <a:latin typeface="Times New Roman"/>
                <a:cs typeface="Times New Roman"/>
              </a:rPr>
              <a:t>I</a:t>
            </a:r>
            <a:r>
              <a:rPr dirty="0" sz="1700" spc="105" i="1">
                <a:latin typeface="Times New Roman"/>
                <a:cs typeface="Times New Roman"/>
              </a:rPr>
              <a:t>a</a:t>
            </a:r>
            <a:r>
              <a:rPr dirty="0" sz="1700" spc="105">
                <a:latin typeface="Times New Roman"/>
                <a:cs typeface="Times New Roman"/>
              </a:rPr>
              <a:t>,2 </a:t>
            </a:r>
            <a:r>
              <a:rPr dirty="0" baseline="13888" sz="4500" spc="22">
                <a:latin typeface="Symbol"/>
                <a:cs typeface="Symbol"/>
              </a:rPr>
              <a:t></a:t>
            </a:r>
            <a:r>
              <a:rPr dirty="0" baseline="13888" sz="4500" spc="22">
                <a:latin typeface="Times New Roman"/>
                <a:cs typeface="Times New Roman"/>
              </a:rPr>
              <a:t> </a:t>
            </a:r>
            <a:r>
              <a:rPr dirty="0" baseline="13888" sz="4500" spc="135" i="1">
                <a:latin typeface="Times New Roman"/>
                <a:cs typeface="Times New Roman"/>
              </a:rPr>
              <a:t>Z</a:t>
            </a:r>
            <a:r>
              <a:rPr dirty="0" sz="1700" spc="90">
                <a:latin typeface="Times New Roman"/>
                <a:cs typeface="Times New Roman"/>
              </a:rPr>
              <a:t>2</a:t>
            </a:r>
            <a:r>
              <a:rPr dirty="0" sz="1700" spc="145">
                <a:latin typeface="Times New Roman"/>
                <a:cs typeface="Times New Roman"/>
              </a:rPr>
              <a:t> </a:t>
            </a:r>
            <a:r>
              <a:rPr dirty="0" baseline="13888" sz="4500" spc="157" i="1">
                <a:latin typeface="Times New Roman"/>
                <a:cs typeface="Times New Roman"/>
              </a:rPr>
              <a:t>I</a:t>
            </a:r>
            <a:r>
              <a:rPr dirty="0" sz="1700" spc="105" i="1">
                <a:latin typeface="Times New Roman"/>
                <a:cs typeface="Times New Roman"/>
              </a:rPr>
              <a:t>a</a:t>
            </a:r>
            <a:r>
              <a:rPr dirty="0" sz="1700" spc="105">
                <a:latin typeface="Times New Roman"/>
                <a:cs typeface="Times New Roman"/>
              </a:rPr>
              <a:t>,2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447800"/>
            <a:ext cx="5467350" cy="1840230"/>
          </a:xfrm>
          <a:custGeom>
            <a:avLst/>
            <a:gdLst/>
            <a:ahLst/>
            <a:cxnLst/>
            <a:rect l="l" t="t" r="r" b="b"/>
            <a:pathLst>
              <a:path w="5467350" h="1840229">
                <a:moveTo>
                  <a:pt x="0" y="1839976"/>
                </a:moveTo>
                <a:lnTo>
                  <a:pt x="5467350" y="1839976"/>
                </a:lnTo>
                <a:lnTo>
                  <a:pt x="5467350" y="0"/>
                </a:lnTo>
                <a:lnTo>
                  <a:pt x="0" y="0"/>
                </a:lnTo>
                <a:lnTo>
                  <a:pt x="0" y="1839976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60310" y="1955614"/>
            <a:ext cx="205104" cy="116840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94"/>
              </a:spcBef>
            </a:pPr>
            <a:r>
              <a:rPr dirty="0" sz="3000" spc="1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dirty="0" sz="3000" spc="1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2210" y="1596130"/>
            <a:ext cx="91376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16666" sz="4500" spc="-15">
                <a:latin typeface="Symbol"/>
                <a:cs typeface="Symbol"/>
              </a:rPr>
              <a:t></a:t>
            </a:r>
            <a:r>
              <a:rPr dirty="0" baseline="13888" sz="4500" spc="-15" i="1">
                <a:latin typeface="Times New Roman"/>
                <a:cs typeface="Times New Roman"/>
              </a:rPr>
              <a:t>V</a:t>
            </a:r>
            <a:r>
              <a:rPr dirty="0" sz="1700" spc="-10" i="1">
                <a:latin typeface="Times New Roman"/>
                <a:cs typeface="Times New Roman"/>
              </a:rPr>
              <a:t>a</a:t>
            </a:r>
            <a:r>
              <a:rPr dirty="0" sz="1700" spc="-10">
                <a:latin typeface="Times New Roman"/>
                <a:cs typeface="Times New Roman"/>
              </a:rPr>
              <a:t>,0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baseline="16666" sz="4500" spc="7">
                <a:latin typeface="Symbol"/>
                <a:cs typeface="Symbol"/>
              </a:rPr>
              <a:t></a:t>
            </a:r>
            <a:endParaRPr baseline="16666" sz="4500">
              <a:latin typeface="Symbol"/>
              <a:cs typeface="Symbo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just" marL="1881505" marR="43180" indent="-1844039">
              <a:lnSpc>
                <a:spcPct val="124900"/>
              </a:lnSpc>
              <a:spcBef>
                <a:spcPts val="100"/>
              </a:spcBef>
            </a:pPr>
            <a:r>
              <a:rPr dirty="0" baseline="-4629" sz="4500" spc="112" i="0">
                <a:latin typeface="Symbol"/>
                <a:cs typeface="Symbol"/>
              </a:rPr>
              <a:t></a:t>
            </a:r>
            <a:r>
              <a:rPr dirty="0" sz="3000" spc="75"/>
              <a:t>Z</a:t>
            </a:r>
            <a:r>
              <a:rPr dirty="0" baseline="-24509" sz="2550" spc="112"/>
              <a:t>Y </a:t>
            </a:r>
            <a:r>
              <a:rPr dirty="0" sz="3000" spc="10" i="0">
                <a:latin typeface="Symbol"/>
                <a:cs typeface="Symbol"/>
              </a:rPr>
              <a:t></a:t>
            </a:r>
            <a:r>
              <a:rPr dirty="0" sz="3000" spc="10" i="0">
                <a:latin typeface="Times New Roman"/>
                <a:cs typeface="Times New Roman"/>
              </a:rPr>
              <a:t> </a:t>
            </a:r>
            <a:r>
              <a:rPr dirty="0" sz="3000" spc="50" i="0">
                <a:latin typeface="Times New Roman"/>
                <a:cs typeface="Times New Roman"/>
              </a:rPr>
              <a:t>3</a:t>
            </a:r>
            <a:r>
              <a:rPr dirty="0" sz="3000" spc="50"/>
              <a:t>Z</a:t>
            </a:r>
            <a:r>
              <a:rPr dirty="0" baseline="-24509" sz="2550" spc="75"/>
              <a:t>n </a:t>
            </a:r>
            <a:r>
              <a:rPr dirty="0" sz="3000" spc="10" i="0">
                <a:latin typeface="Times New Roman"/>
                <a:cs typeface="Times New Roman"/>
              </a:rPr>
              <a:t>0  </a:t>
            </a:r>
            <a:r>
              <a:rPr dirty="0" sz="3000" spc="45"/>
              <a:t>Z</a:t>
            </a:r>
            <a:r>
              <a:rPr dirty="0" baseline="-24509" sz="2550" spc="22"/>
              <a:t>Y </a:t>
            </a:r>
            <a:r>
              <a:rPr dirty="0" baseline="-24509" sz="2550" spc="15" i="1"/>
              <a:t> </a:t>
            </a:r>
            <a:r>
              <a:rPr dirty="0" sz="3000" spc="10" i="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2345" y="1596130"/>
            <a:ext cx="142367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13888" sz="4500" spc="15">
                <a:latin typeface="Times New Roman"/>
                <a:cs typeface="Times New Roman"/>
              </a:rPr>
              <a:t>0 </a:t>
            </a:r>
            <a:r>
              <a:rPr dirty="0" baseline="10185" sz="4500" spc="7">
                <a:latin typeface="Symbol"/>
                <a:cs typeface="Symbol"/>
              </a:rPr>
              <a:t></a:t>
            </a:r>
            <a:r>
              <a:rPr dirty="0" baseline="10185" sz="4500" spc="7">
                <a:latin typeface="Times New Roman"/>
                <a:cs typeface="Times New Roman"/>
              </a:rPr>
              <a:t> </a:t>
            </a:r>
            <a:r>
              <a:rPr dirty="0" baseline="16666" sz="4500" spc="179">
                <a:latin typeface="Symbol"/>
                <a:cs typeface="Symbol"/>
              </a:rPr>
              <a:t></a:t>
            </a:r>
            <a:r>
              <a:rPr dirty="0" baseline="13888" sz="4500" spc="179" i="1">
                <a:latin typeface="Times New Roman"/>
                <a:cs typeface="Times New Roman"/>
              </a:rPr>
              <a:t>I</a:t>
            </a:r>
            <a:r>
              <a:rPr dirty="0" sz="1700" spc="120" i="1">
                <a:latin typeface="Times New Roman"/>
                <a:cs typeface="Times New Roman"/>
              </a:rPr>
              <a:t>a</a:t>
            </a:r>
            <a:r>
              <a:rPr dirty="0" sz="1700" spc="120">
                <a:latin typeface="Times New Roman"/>
                <a:cs typeface="Times New Roman"/>
              </a:rPr>
              <a:t>,0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baseline="16666" sz="4500" spc="7">
                <a:latin typeface="Symbol"/>
                <a:cs typeface="Symbol"/>
              </a:rPr>
              <a:t></a:t>
            </a:r>
            <a:endParaRPr baseline="16666" sz="4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610" y="1846357"/>
            <a:ext cx="86296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01675" algn="l"/>
              </a:tabLst>
            </a:pP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6054" y="1892780"/>
            <a:ext cx="16065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40685" y="1846357"/>
            <a:ext cx="111506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29005" algn="l"/>
              </a:tabLst>
            </a:pPr>
            <a:r>
              <a:rPr dirty="0" baseline="-6481" sz="4500" spc="7">
                <a:latin typeface="Symbol"/>
                <a:cs typeface="Symbol"/>
              </a:rPr>
              <a:t></a:t>
            </a:r>
            <a:r>
              <a:rPr dirty="0" baseline="-6481" sz="4500" spc="-352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Symbol"/>
                <a:cs typeface="Symbol"/>
              </a:rPr>
              <a:t></a:t>
            </a:r>
            <a:r>
              <a:rPr dirty="0" sz="3000" spc="5">
                <a:latin typeface="Times New Roman"/>
                <a:cs typeface="Times New Roman"/>
              </a:rPr>
              <a:t>	</a:t>
            </a:r>
            <a:r>
              <a:rPr dirty="0" sz="3000" spc="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2210" y="2167356"/>
            <a:ext cx="145986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6481" sz="4500" spc="-15">
                <a:latin typeface="Symbol"/>
                <a:cs typeface="Symbol"/>
              </a:rPr>
              <a:t></a:t>
            </a:r>
            <a:r>
              <a:rPr dirty="0" baseline="13888" sz="4500" spc="-15" i="1">
                <a:latin typeface="Times New Roman"/>
                <a:cs typeface="Times New Roman"/>
              </a:rPr>
              <a:t>V</a:t>
            </a:r>
            <a:r>
              <a:rPr dirty="0" sz="1700" spc="-10" i="1">
                <a:latin typeface="Times New Roman"/>
                <a:cs typeface="Times New Roman"/>
              </a:rPr>
              <a:t>a</a:t>
            </a:r>
            <a:r>
              <a:rPr dirty="0" sz="1700" spc="-10">
                <a:latin typeface="Times New Roman"/>
                <a:cs typeface="Times New Roman"/>
              </a:rPr>
              <a:t>,1 </a:t>
            </a:r>
            <a:r>
              <a:rPr dirty="0" baseline="-6481" sz="4500" spc="7">
                <a:latin typeface="Symbol"/>
                <a:cs typeface="Symbol"/>
              </a:rPr>
              <a:t></a:t>
            </a:r>
            <a:r>
              <a:rPr dirty="0" baseline="-6481" sz="4500" spc="7">
                <a:latin typeface="Times New Roman"/>
                <a:cs typeface="Times New Roman"/>
              </a:rPr>
              <a:t> </a:t>
            </a:r>
            <a:r>
              <a:rPr dirty="0" baseline="13888" sz="4500" spc="15">
                <a:latin typeface="Symbol"/>
                <a:cs typeface="Symbol"/>
              </a:rPr>
              <a:t></a:t>
            </a:r>
            <a:r>
              <a:rPr dirty="0" baseline="13888" sz="4500" spc="-89">
                <a:latin typeface="Times New Roman"/>
                <a:cs typeface="Times New Roman"/>
              </a:rPr>
              <a:t> </a:t>
            </a:r>
            <a:r>
              <a:rPr dirty="0" baseline="-12962" sz="4500" spc="7">
                <a:latin typeface="Symbol"/>
                <a:cs typeface="Symbol"/>
              </a:rPr>
              <a:t></a:t>
            </a:r>
            <a:endParaRPr baseline="-12962" sz="4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10654" y="2622942"/>
            <a:ext cx="211454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3000" spc="-575">
                <a:latin typeface="Symbol"/>
                <a:cs typeface="Symbol"/>
              </a:rPr>
              <a:t></a:t>
            </a:r>
            <a:r>
              <a:rPr dirty="0" baseline="-17592" sz="4500" spc="-862">
                <a:latin typeface="Symbol"/>
                <a:cs typeface="Symbol"/>
              </a:rPr>
              <a:t></a:t>
            </a:r>
            <a:endParaRPr baseline="-17592" sz="4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62210" y="2738556"/>
            <a:ext cx="91376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24074" sz="4500" spc="-300">
                <a:latin typeface="Symbol"/>
                <a:cs typeface="Symbol"/>
              </a:rPr>
              <a:t></a:t>
            </a:r>
            <a:r>
              <a:rPr dirty="0" baseline="-7407" sz="4500" spc="-300">
                <a:latin typeface="Symbol"/>
                <a:cs typeface="Symbol"/>
              </a:rPr>
              <a:t></a:t>
            </a:r>
            <a:r>
              <a:rPr dirty="0" baseline="13888" sz="4500" spc="-300" i="1">
                <a:latin typeface="Times New Roman"/>
                <a:cs typeface="Times New Roman"/>
              </a:rPr>
              <a:t>V</a:t>
            </a:r>
            <a:r>
              <a:rPr dirty="0" sz="1700" spc="-200" i="1">
                <a:latin typeface="Times New Roman"/>
                <a:cs typeface="Times New Roman"/>
              </a:rPr>
              <a:t>a</a:t>
            </a:r>
            <a:r>
              <a:rPr dirty="0" sz="1700" spc="-200">
                <a:latin typeface="Times New Roman"/>
                <a:cs typeface="Times New Roman"/>
              </a:rPr>
              <a:t>,2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baseline="24074" sz="4500" spc="-862">
                <a:latin typeface="Symbol"/>
                <a:cs typeface="Symbol"/>
              </a:rPr>
              <a:t></a:t>
            </a:r>
            <a:r>
              <a:rPr dirty="0" baseline="-7407" sz="4500" spc="-862">
                <a:latin typeface="Symbol"/>
                <a:cs typeface="Symbol"/>
              </a:rPr>
              <a:t></a:t>
            </a:r>
            <a:endParaRPr baseline="-7407" sz="4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28560" y="2050741"/>
            <a:ext cx="1527175" cy="1174115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marL="129539">
              <a:lnSpc>
                <a:spcPct val="100000"/>
              </a:lnSpc>
              <a:spcBef>
                <a:spcPts val="1019"/>
              </a:spcBef>
            </a:pPr>
            <a:r>
              <a:rPr dirty="0" baseline="13888" sz="4500" spc="15">
                <a:latin typeface="Times New Roman"/>
                <a:cs typeface="Times New Roman"/>
              </a:rPr>
              <a:t>0 </a:t>
            </a:r>
            <a:r>
              <a:rPr dirty="0" baseline="-12962" sz="4500" spc="7">
                <a:latin typeface="Symbol"/>
                <a:cs typeface="Symbol"/>
              </a:rPr>
              <a:t></a:t>
            </a:r>
            <a:r>
              <a:rPr dirty="0" baseline="-12962" sz="4500" spc="7">
                <a:latin typeface="Times New Roman"/>
                <a:cs typeface="Times New Roman"/>
              </a:rPr>
              <a:t> </a:t>
            </a:r>
            <a:r>
              <a:rPr dirty="0" baseline="-6481" sz="4500" spc="7">
                <a:latin typeface="Symbol"/>
                <a:cs typeface="Symbol"/>
              </a:rPr>
              <a:t></a:t>
            </a:r>
            <a:r>
              <a:rPr dirty="0" baseline="-6481" sz="4500" spc="-719">
                <a:latin typeface="Times New Roman"/>
                <a:cs typeface="Times New Roman"/>
              </a:rPr>
              <a:t> </a:t>
            </a:r>
            <a:r>
              <a:rPr dirty="0" baseline="13888" sz="4500" spc="82" i="1">
                <a:latin typeface="Times New Roman"/>
                <a:cs typeface="Times New Roman"/>
              </a:rPr>
              <a:t>I</a:t>
            </a:r>
            <a:r>
              <a:rPr dirty="0" sz="1700" spc="55" i="1">
                <a:latin typeface="Times New Roman"/>
                <a:cs typeface="Times New Roman"/>
              </a:rPr>
              <a:t>a</a:t>
            </a:r>
            <a:r>
              <a:rPr dirty="0" sz="1700" spc="55">
                <a:latin typeface="Times New Roman"/>
                <a:cs typeface="Times New Roman"/>
              </a:rPr>
              <a:t>,1 </a:t>
            </a:r>
            <a:r>
              <a:rPr dirty="0" baseline="-6481" sz="4500" spc="7">
                <a:latin typeface="Symbol"/>
                <a:cs typeface="Symbol"/>
              </a:rPr>
              <a:t></a:t>
            </a:r>
            <a:endParaRPr baseline="-6481" sz="4500">
              <a:latin typeface="Symbol"/>
              <a:cs typeface="Symbol"/>
            </a:endParaRPr>
          </a:p>
          <a:p>
            <a:pPr marL="25400">
              <a:lnSpc>
                <a:spcPct val="100000"/>
              </a:lnSpc>
              <a:spcBef>
                <a:spcPts val="919"/>
              </a:spcBef>
            </a:pPr>
            <a:r>
              <a:rPr dirty="0" baseline="14814" sz="4500" spc="37" i="1">
                <a:latin typeface="Times New Roman"/>
                <a:cs typeface="Times New Roman"/>
              </a:rPr>
              <a:t>Z</a:t>
            </a:r>
            <a:r>
              <a:rPr dirty="0" sz="1700" spc="25" i="1">
                <a:latin typeface="Times New Roman"/>
                <a:cs typeface="Times New Roman"/>
              </a:rPr>
              <a:t>Y </a:t>
            </a:r>
            <a:r>
              <a:rPr dirty="0" baseline="17592" sz="4500" spc="-862">
                <a:latin typeface="Symbol"/>
                <a:cs typeface="Symbol"/>
              </a:rPr>
              <a:t></a:t>
            </a:r>
            <a:r>
              <a:rPr dirty="0" sz="3000" spc="-575">
                <a:latin typeface="Symbol"/>
                <a:cs typeface="Symbol"/>
              </a:rPr>
              <a:t></a:t>
            </a:r>
            <a:r>
              <a:rPr dirty="0" sz="3000" spc="-575">
                <a:latin typeface="Times New Roman"/>
                <a:cs typeface="Times New Roman"/>
              </a:rPr>
              <a:t>   </a:t>
            </a:r>
            <a:r>
              <a:rPr dirty="0" baseline="24074" sz="4500" spc="-135">
                <a:latin typeface="Symbol"/>
                <a:cs typeface="Symbol"/>
              </a:rPr>
              <a:t></a:t>
            </a:r>
            <a:r>
              <a:rPr dirty="0" baseline="-6481" sz="4500" spc="-135">
                <a:latin typeface="Symbol"/>
                <a:cs typeface="Symbol"/>
              </a:rPr>
              <a:t></a:t>
            </a:r>
            <a:r>
              <a:rPr dirty="0" baseline="14814" sz="4500" spc="-135" i="1">
                <a:latin typeface="Times New Roman"/>
                <a:cs typeface="Times New Roman"/>
              </a:rPr>
              <a:t>I</a:t>
            </a:r>
            <a:r>
              <a:rPr dirty="0" sz="1700" spc="-90" i="1">
                <a:latin typeface="Times New Roman"/>
                <a:cs typeface="Times New Roman"/>
              </a:rPr>
              <a:t>a</a:t>
            </a:r>
            <a:r>
              <a:rPr dirty="0" sz="1700" spc="-90">
                <a:latin typeface="Times New Roman"/>
                <a:cs typeface="Times New Roman"/>
              </a:rPr>
              <a:t>,2</a:t>
            </a:r>
            <a:r>
              <a:rPr dirty="0" sz="1700" spc="145">
                <a:latin typeface="Times New Roman"/>
                <a:cs typeface="Times New Roman"/>
              </a:rPr>
              <a:t> </a:t>
            </a:r>
            <a:r>
              <a:rPr dirty="0" baseline="24074" sz="4500" spc="-862">
                <a:latin typeface="Symbol"/>
                <a:cs typeface="Symbol"/>
              </a:rPr>
              <a:t></a:t>
            </a:r>
            <a:r>
              <a:rPr dirty="0" baseline="-6481" sz="4500" spc="-862">
                <a:latin typeface="Symbol"/>
                <a:cs typeface="Symbol"/>
              </a:rPr>
              <a:t></a:t>
            </a:r>
            <a:endParaRPr baseline="-6481" sz="45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24000" y="3505200"/>
            <a:ext cx="4459605" cy="1837055"/>
          </a:xfrm>
          <a:custGeom>
            <a:avLst/>
            <a:gdLst/>
            <a:ahLst/>
            <a:cxnLst/>
            <a:rect l="l" t="t" r="r" b="b"/>
            <a:pathLst>
              <a:path w="4459605" h="1837054">
                <a:moveTo>
                  <a:pt x="0" y="1836801"/>
                </a:moveTo>
                <a:lnTo>
                  <a:pt x="4459351" y="1836801"/>
                </a:lnTo>
                <a:lnTo>
                  <a:pt x="4459351" y="0"/>
                </a:lnTo>
                <a:lnTo>
                  <a:pt x="0" y="0"/>
                </a:lnTo>
                <a:lnTo>
                  <a:pt x="0" y="1836801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62624" y="3653275"/>
            <a:ext cx="92075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16666" sz="4500" spc="-7">
                <a:latin typeface="Symbol"/>
                <a:cs typeface="Symbol"/>
              </a:rPr>
              <a:t></a:t>
            </a:r>
            <a:r>
              <a:rPr dirty="0" baseline="13888" sz="4500" spc="-7" i="1">
                <a:latin typeface="Times New Roman"/>
                <a:cs typeface="Times New Roman"/>
              </a:rPr>
              <a:t>V</a:t>
            </a:r>
            <a:r>
              <a:rPr dirty="0" sz="1700" spc="-5" i="1">
                <a:latin typeface="Times New Roman"/>
                <a:cs typeface="Times New Roman"/>
              </a:rPr>
              <a:t>a</a:t>
            </a:r>
            <a:r>
              <a:rPr dirty="0" sz="1700" spc="-5">
                <a:latin typeface="Times New Roman"/>
                <a:cs typeface="Times New Roman"/>
              </a:rPr>
              <a:t>,0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baseline="16666" sz="4500" spc="22">
                <a:latin typeface="Symbol"/>
                <a:cs typeface="Symbol"/>
              </a:rPr>
              <a:t></a:t>
            </a:r>
            <a:endParaRPr baseline="16666" sz="4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40919" y="3653275"/>
            <a:ext cx="142049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13888" sz="4500" spc="30">
                <a:latin typeface="Times New Roman"/>
                <a:cs typeface="Times New Roman"/>
              </a:rPr>
              <a:t>0 </a:t>
            </a:r>
            <a:r>
              <a:rPr dirty="0" baseline="10185" sz="4500" spc="22">
                <a:latin typeface="Symbol"/>
                <a:cs typeface="Symbol"/>
              </a:rPr>
              <a:t></a:t>
            </a:r>
            <a:r>
              <a:rPr dirty="0" baseline="10185" sz="4500" spc="22">
                <a:latin typeface="Times New Roman"/>
                <a:cs typeface="Times New Roman"/>
              </a:rPr>
              <a:t> </a:t>
            </a:r>
            <a:r>
              <a:rPr dirty="0" baseline="16666" sz="4500" spc="187">
                <a:latin typeface="Symbol"/>
                <a:cs typeface="Symbol"/>
              </a:rPr>
              <a:t></a:t>
            </a:r>
            <a:r>
              <a:rPr dirty="0" baseline="13888" sz="4500" spc="187" i="1">
                <a:latin typeface="Times New Roman"/>
                <a:cs typeface="Times New Roman"/>
              </a:rPr>
              <a:t>I</a:t>
            </a:r>
            <a:r>
              <a:rPr dirty="0" sz="1700" spc="125" i="1">
                <a:latin typeface="Times New Roman"/>
                <a:cs typeface="Times New Roman"/>
              </a:rPr>
              <a:t>a</a:t>
            </a:r>
            <a:r>
              <a:rPr dirty="0" sz="1700" spc="125">
                <a:latin typeface="Times New Roman"/>
                <a:cs typeface="Times New Roman"/>
              </a:rPr>
              <a:t>,0</a:t>
            </a:r>
            <a:r>
              <a:rPr dirty="0" sz="1700" spc="-140">
                <a:latin typeface="Times New Roman"/>
                <a:cs typeface="Times New Roman"/>
              </a:rPr>
              <a:t> </a:t>
            </a:r>
            <a:r>
              <a:rPr dirty="0" baseline="16666" sz="4500" spc="22">
                <a:latin typeface="Symbol"/>
                <a:cs typeface="Symbol"/>
              </a:rPr>
              <a:t></a:t>
            </a:r>
            <a:endParaRPr baseline="16666" sz="4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88024" y="3903067"/>
            <a:ext cx="86995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708025" algn="l"/>
              </a:tabLst>
            </a:pP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46126" y="3949409"/>
            <a:ext cx="16129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000" spc="15">
                <a:latin typeface="Symbol"/>
                <a:cs typeface="Symbol"/>
              </a:rPr>
              <a:t>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6735" y="3903067"/>
            <a:ext cx="112458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937260" algn="l"/>
              </a:tabLst>
            </a:pPr>
            <a:r>
              <a:rPr dirty="0" baseline="-6481" sz="4500" spc="22">
                <a:latin typeface="Symbol"/>
                <a:cs typeface="Symbol"/>
              </a:rPr>
              <a:t></a:t>
            </a:r>
            <a:r>
              <a:rPr dirty="0" baseline="-6481" sz="4500" spc="-337">
                <a:latin typeface="Times New Roman"/>
                <a:cs typeface="Times New Roman"/>
              </a:rPr>
              <a:t> </a:t>
            </a:r>
            <a:r>
              <a:rPr dirty="0" sz="3000" spc="15">
                <a:latin typeface="Symbol"/>
                <a:cs typeface="Symbol"/>
              </a:rPr>
              <a:t></a:t>
            </a:r>
            <a:r>
              <a:rPr dirty="0" sz="3000" spc="15">
                <a:latin typeface="Times New Roman"/>
                <a:cs typeface="Times New Roman"/>
              </a:rPr>
              <a:t>	</a:t>
            </a:r>
            <a:r>
              <a:rPr dirty="0" sz="3000" spc="15">
                <a:latin typeface="Symbol"/>
                <a:cs typeface="Symbol"/>
              </a:rPr>
              <a:t>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49924" y="3441964"/>
            <a:ext cx="2598420" cy="1736089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algn="r" marR="111760">
              <a:lnSpc>
                <a:spcPct val="100000"/>
              </a:lnSpc>
              <a:spcBef>
                <a:spcPts val="990"/>
              </a:spcBef>
              <a:tabLst>
                <a:tab pos="988694" algn="l"/>
              </a:tabLst>
            </a:pPr>
            <a:r>
              <a:rPr dirty="0" baseline="-4629" sz="4500" spc="262">
                <a:latin typeface="Symbol"/>
                <a:cs typeface="Symbol"/>
              </a:rPr>
              <a:t></a:t>
            </a:r>
            <a:r>
              <a:rPr dirty="0" sz="3000" spc="135" i="1">
                <a:latin typeface="Times New Roman"/>
                <a:cs typeface="Times New Roman"/>
              </a:rPr>
              <a:t>Z</a:t>
            </a:r>
            <a:r>
              <a:rPr dirty="0" baseline="-24509" sz="2550" spc="37">
                <a:latin typeface="Times New Roman"/>
                <a:cs typeface="Times New Roman"/>
              </a:rPr>
              <a:t>0</a:t>
            </a:r>
            <a:r>
              <a:rPr dirty="0" baseline="-24509" sz="2550">
                <a:latin typeface="Times New Roman"/>
                <a:cs typeface="Times New Roman"/>
              </a:rPr>
              <a:t>	</a:t>
            </a:r>
            <a:r>
              <a:rPr dirty="0" sz="3000" spc="2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890"/>
              </a:spcBef>
              <a:tabLst>
                <a:tab pos="2213610" algn="l"/>
              </a:tabLst>
            </a:pPr>
            <a:r>
              <a:rPr dirty="0" baseline="-20370" sz="4500" spc="-7">
                <a:latin typeface="Symbol"/>
                <a:cs typeface="Symbol"/>
              </a:rPr>
              <a:t></a:t>
            </a:r>
            <a:r>
              <a:rPr dirty="0" sz="3000" spc="-5" i="1">
                <a:latin typeface="Times New Roman"/>
                <a:cs typeface="Times New Roman"/>
              </a:rPr>
              <a:t>V</a:t>
            </a:r>
            <a:r>
              <a:rPr dirty="0" baseline="-24509" sz="2550" spc="-7" i="1">
                <a:latin typeface="Times New Roman"/>
                <a:cs typeface="Times New Roman"/>
              </a:rPr>
              <a:t>a</a:t>
            </a:r>
            <a:r>
              <a:rPr dirty="0" baseline="-24509" sz="2550" spc="-7">
                <a:latin typeface="Times New Roman"/>
                <a:cs typeface="Times New Roman"/>
              </a:rPr>
              <a:t>,1 </a:t>
            </a:r>
            <a:r>
              <a:rPr dirty="0" baseline="-20370" sz="4500" spc="22">
                <a:latin typeface="Symbol"/>
                <a:cs typeface="Symbol"/>
              </a:rPr>
              <a:t></a:t>
            </a:r>
            <a:r>
              <a:rPr dirty="0" baseline="-20370" sz="4500" spc="22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Symbol"/>
                <a:cs typeface="Symbol"/>
              </a:rPr>
              <a:t></a:t>
            </a:r>
            <a:r>
              <a:rPr dirty="0" sz="3000" spc="25">
                <a:latin typeface="Times New Roman"/>
                <a:cs typeface="Times New Roman"/>
              </a:rPr>
              <a:t> </a:t>
            </a:r>
            <a:r>
              <a:rPr dirty="0" baseline="-27777" sz="4500" spc="22">
                <a:latin typeface="Symbol"/>
                <a:cs typeface="Symbol"/>
              </a:rPr>
              <a:t></a:t>
            </a:r>
            <a:r>
              <a:rPr dirty="0" baseline="-27777" sz="4500" spc="179">
                <a:latin typeface="Times New Roman"/>
                <a:cs typeface="Times New Roman"/>
              </a:rPr>
              <a:t> </a:t>
            </a:r>
            <a:r>
              <a:rPr dirty="0" sz="3000" spc="20">
                <a:latin typeface="Times New Roman"/>
                <a:cs typeface="Times New Roman"/>
              </a:rPr>
              <a:t>0	</a:t>
            </a:r>
            <a:r>
              <a:rPr dirty="0" sz="3000" i="1">
                <a:latin typeface="Times New Roman"/>
                <a:cs typeface="Times New Roman"/>
              </a:rPr>
              <a:t>Z</a:t>
            </a:r>
            <a:r>
              <a:rPr dirty="0" baseline="-24509" sz="2550">
                <a:latin typeface="Times New Roman"/>
                <a:cs typeface="Times New Roman"/>
              </a:rPr>
              <a:t>1</a:t>
            </a:r>
            <a:endParaRPr baseline="-24509" sz="2550">
              <a:latin typeface="Times New Roman"/>
              <a:cs typeface="Times New Roman"/>
            </a:endParaRPr>
          </a:p>
          <a:p>
            <a:pPr algn="r" marR="111760">
              <a:lnSpc>
                <a:spcPct val="100000"/>
              </a:lnSpc>
              <a:spcBef>
                <a:spcPts val="890"/>
              </a:spcBef>
            </a:pPr>
            <a:r>
              <a:rPr dirty="0" sz="3000" spc="2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20726" y="4678302"/>
            <a:ext cx="51625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3000" spc="-570">
                <a:latin typeface="Symbol"/>
                <a:cs typeface="Symbol"/>
              </a:rPr>
              <a:t></a:t>
            </a:r>
            <a:r>
              <a:rPr dirty="0" baseline="-17592" sz="4500" spc="-855">
                <a:latin typeface="Symbol"/>
                <a:cs typeface="Symbol"/>
              </a:rPr>
              <a:t></a:t>
            </a:r>
            <a:r>
              <a:rPr dirty="0" baseline="-17592" sz="4500" spc="-735">
                <a:latin typeface="Times New Roman"/>
                <a:cs typeface="Times New Roman"/>
              </a:rPr>
              <a:t> </a:t>
            </a:r>
            <a:r>
              <a:rPr dirty="0" baseline="-2777" sz="4500" spc="30">
                <a:latin typeface="Times New Roman"/>
                <a:cs typeface="Times New Roman"/>
              </a:rPr>
              <a:t>0</a:t>
            </a:r>
            <a:endParaRPr baseline="-2777" sz="4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62624" y="4793714"/>
            <a:ext cx="92075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baseline="24074" sz="4500" spc="-292">
                <a:latin typeface="Symbol"/>
                <a:cs typeface="Symbol"/>
              </a:rPr>
              <a:t></a:t>
            </a:r>
            <a:r>
              <a:rPr dirty="0" baseline="-7407" sz="4500" spc="-292">
                <a:latin typeface="Symbol"/>
                <a:cs typeface="Symbol"/>
              </a:rPr>
              <a:t></a:t>
            </a:r>
            <a:r>
              <a:rPr dirty="0" baseline="13888" sz="4500" spc="-292" i="1">
                <a:latin typeface="Times New Roman"/>
                <a:cs typeface="Times New Roman"/>
              </a:rPr>
              <a:t>V</a:t>
            </a:r>
            <a:r>
              <a:rPr dirty="0" sz="1700" spc="-195" i="1">
                <a:latin typeface="Times New Roman"/>
                <a:cs typeface="Times New Roman"/>
              </a:rPr>
              <a:t>a</a:t>
            </a:r>
            <a:r>
              <a:rPr dirty="0" sz="1700" spc="-195">
                <a:latin typeface="Times New Roman"/>
                <a:cs typeface="Times New Roman"/>
              </a:rPr>
              <a:t>,2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baseline="24074" sz="4500" spc="-855">
                <a:latin typeface="Symbol"/>
                <a:cs typeface="Symbol"/>
              </a:rPr>
              <a:t></a:t>
            </a:r>
            <a:r>
              <a:rPr dirty="0" baseline="-7407" sz="4500" spc="-855">
                <a:latin typeface="Symbol"/>
                <a:cs typeface="Symbol"/>
              </a:rPr>
              <a:t></a:t>
            </a:r>
            <a:endParaRPr baseline="-7407" sz="4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48882" y="4107096"/>
            <a:ext cx="1512570" cy="1172210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1015"/>
              </a:spcBef>
            </a:pPr>
            <a:r>
              <a:rPr dirty="0" baseline="13888" sz="4500" spc="30">
                <a:latin typeface="Times New Roman"/>
                <a:cs typeface="Times New Roman"/>
              </a:rPr>
              <a:t>0 </a:t>
            </a:r>
            <a:r>
              <a:rPr dirty="0" baseline="-12962" sz="4500" spc="22">
                <a:latin typeface="Symbol"/>
                <a:cs typeface="Symbol"/>
              </a:rPr>
              <a:t></a:t>
            </a:r>
            <a:r>
              <a:rPr dirty="0" baseline="-12962" sz="4500" spc="22">
                <a:latin typeface="Times New Roman"/>
                <a:cs typeface="Times New Roman"/>
              </a:rPr>
              <a:t> </a:t>
            </a:r>
            <a:r>
              <a:rPr dirty="0" baseline="-6481" sz="4500" spc="22">
                <a:latin typeface="Symbol"/>
                <a:cs typeface="Symbol"/>
              </a:rPr>
              <a:t></a:t>
            </a:r>
            <a:r>
              <a:rPr dirty="0" baseline="-6481" sz="4500" spc="-892">
                <a:latin typeface="Times New Roman"/>
                <a:cs typeface="Times New Roman"/>
              </a:rPr>
              <a:t> </a:t>
            </a:r>
            <a:r>
              <a:rPr dirty="0" baseline="13888" sz="4500" spc="89" i="1">
                <a:latin typeface="Times New Roman"/>
                <a:cs typeface="Times New Roman"/>
              </a:rPr>
              <a:t>I</a:t>
            </a:r>
            <a:r>
              <a:rPr dirty="0" sz="1700" spc="60" i="1">
                <a:latin typeface="Times New Roman"/>
                <a:cs typeface="Times New Roman"/>
              </a:rPr>
              <a:t>a</a:t>
            </a:r>
            <a:r>
              <a:rPr dirty="0" sz="1700" spc="60">
                <a:latin typeface="Times New Roman"/>
                <a:cs typeface="Times New Roman"/>
              </a:rPr>
              <a:t>,1 </a:t>
            </a:r>
            <a:r>
              <a:rPr dirty="0" baseline="-6481" sz="4500" spc="22">
                <a:latin typeface="Symbol"/>
                <a:cs typeface="Symbol"/>
              </a:rPr>
              <a:t></a:t>
            </a:r>
            <a:endParaRPr baseline="-6481" sz="4500">
              <a:latin typeface="Symbol"/>
              <a:cs typeface="Symbol"/>
            </a:endParaRPr>
          </a:p>
          <a:p>
            <a:pPr marL="25400">
              <a:lnSpc>
                <a:spcPct val="100000"/>
              </a:lnSpc>
              <a:spcBef>
                <a:spcPts val="910"/>
              </a:spcBef>
            </a:pPr>
            <a:r>
              <a:rPr dirty="0" baseline="14814" sz="4500" spc="135" i="1">
                <a:latin typeface="Times New Roman"/>
                <a:cs typeface="Times New Roman"/>
              </a:rPr>
              <a:t>Z</a:t>
            </a:r>
            <a:r>
              <a:rPr dirty="0" sz="1700" spc="90">
                <a:latin typeface="Times New Roman"/>
                <a:cs typeface="Times New Roman"/>
              </a:rPr>
              <a:t>2 </a:t>
            </a:r>
            <a:r>
              <a:rPr dirty="0" baseline="17592" sz="4500" spc="-855">
                <a:latin typeface="Symbol"/>
                <a:cs typeface="Symbol"/>
              </a:rPr>
              <a:t></a:t>
            </a:r>
            <a:r>
              <a:rPr dirty="0" sz="3000" spc="-570">
                <a:latin typeface="Symbol"/>
                <a:cs typeface="Symbol"/>
              </a:rPr>
              <a:t></a:t>
            </a:r>
            <a:r>
              <a:rPr dirty="0" sz="3000" spc="-570">
                <a:latin typeface="Times New Roman"/>
                <a:cs typeface="Times New Roman"/>
              </a:rPr>
              <a:t>   </a:t>
            </a:r>
            <a:r>
              <a:rPr dirty="0" baseline="24074" sz="4500" spc="-127">
                <a:latin typeface="Symbol"/>
                <a:cs typeface="Symbol"/>
              </a:rPr>
              <a:t></a:t>
            </a:r>
            <a:r>
              <a:rPr dirty="0" baseline="-6481" sz="4500" spc="-127">
                <a:latin typeface="Symbol"/>
                <a:cs typeface="Symbol"/>
              </a:rPr>
              <a:t></a:t>
            </a:r>
            <a:r>
              <a:rPr dirty="0" baseline="14814" sz="4500" spc="-127" i="1">
                <a:latin typeface="Times New Roman"/>
                <a:cs typeface="Times New Roman"/>
              </a:rPr>
              <a:t>I</a:t>
            </a:r>
            <a:r>
              <a:rPr dirty="0" sz="1700" spc="-85" i="1">
                <a:latin typeface="Times New Roman"/>
                <a:cs typeface="Times New Roman"/>
              </a:rPr>
              <a:t>a</a:t>
            </a:r>
            <a:r>
              <a:rPr dirty="0" sz="1700" spc="-85">
                <a:latin typeface="Times New Roman"/>
                <a:cs typeface="Times New Roman"/>
              </a:rPr>
              <a:t>,2</a:t>
            </a:r>
            <a:r>
              <a:rPr dirty="0" sz="1700" spc="-135">
                <a:latin typeface="Times New Roman"/>
                <a:cs typeface="Times New Roman"/>
              </a:rPr>
              <a:t> </a:t>
            </a:r>
            <a:r>
              <a:rPr dirty="0" baseline="24074" sz="4500" spc="-855">
                <a:latin typeface="Symbol"/>
                <a:cs typeface="Symbol"/>
              </a:rPr>
              <a:t></a:t>
            </a:r>
            <a:r>
              <a:rPr dirty="0" baseline="-6481" sz="4500" spc="-855">
                <a:latin typeface="Symbol"/>
                <a:cs typeface="Symbol"/>
              </a:rPr>
              <a:t></a:t>
            </a:r>
            <a:endParaRPr baseline="-6481" sz="4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939" y="141075"/>
            <a:ext cx="7581265" cy="1193165"/>
          </a:xfrm>
          <a:prstGeom prst="rect">
            <a:avLst/>
          </a:prstGeom>
        </p:spPr>
        <p:txBody>
          <a:bodyPr wrap="square" lIns="0" tIns="21462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89"/>
              </a:spcBef>
            </a:pPr>
            <a:r>
              <a:rPr dirty="0" sz="2800" b="1">
                <a:solidFill>
                  <a:srgbClr val="7D9CE8"/>
                </a:solidFill>
                <a:latin typeface="Arial"/>
                <a:cs typeface="Arial"/>
              </a:rPr>
              <a:t>Circuitos de secuencia de impedancias Y -</a:t>
            </a:r>
            <a:r>
              <a:rPr dirty="0" sz="2800" spc="-7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360"/>
              </a:spcBef>
            </a:pPr>
            <a:r>
              <a:rPr dirty="0" sz="2400">
                <a:latin typeface="Arial Rounded MT Bold"/>
                <a:cs typeface="Arial Rounded MT Bold"/>
              </a:rPr>
              <a:t>En </a:t>
            </a:r>
            <a:r>
              <a:rPr dirty="0" sz="2400" spc="-10">
                <a:latin typeface="Arial Rounded MT Bold"/>
                <a:cs typeface="Arial Rounded MT Bold"/>
              </a:rPr>
              <a:t>forma</a:t>
            </a:r>
            <a:r>
              <a:rPr dirty="0" sz="2400" spc="-25">
                <a:latin typeface="Arial Rounded MT Bold"/>
                <a:cs typeface="Arial Rounded MT Bold"/>
              </a:rPr>
              <a:t> </a:t>
            </a:r>
            <a:r>
              <a:rPr dirty="0" sz="2400" spc="-10">
                <a:latin typeface="Arial Rounded MT Bold"/>
                <a:cs typeface="Arial Rounded MT Bold"/>
              </a:rPr>
              <a:t>matricial: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7340" y="5592762"/>
            <a:ext cx="83775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40">
                <a:solidFill>
                  <a:srgbClr val="000099"/>
                </a:solidFill>
                <a:latin typeface="Arial Rounded MT Bold"/>
                <a:cs typeface="Arial Rounded MT Bold"/>
              </a:rPr>
              <a:t>Todos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los términos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fuera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de la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diagonal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son </a:t>
            </a:r>
            <a:r>
              <a:rPr dirty="0" sz="2400" spc="-45">
                <a:solidFill>
                  <a:srgbClr val="000099"/>
                </a:solidFill>
                <a:latin typeface="Arial Rounded MT Bold"/>
                <a:cs typeface="Arial Rounded MT Bold"/>
              </a:rPr>
              <a:t>cero,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esto 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significa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que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tenemos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3 </a:t>
            </a: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redes </a:t>
            </a:r>
            <a:r>
              <a:rPr dirty="0" sz="2400" spc="-5">
                <a:solidFill>
                  <a:srgbClr val="000099"/>
                </a:solidFill>
                <a:latin typeface="Arial Rounded MT Bold"/>
                <a:cs typeface="Arial Rounded MT Bold"/>
              </a:rPr>
              <a:t>desacopladas </a:t>
            </a:r>
            <a:r>
              <a:rPr dirty="0" sz="2400">
                <a:solidFill>
                  <a:srgbClr val="000099"/>
                </a:solidFill>
                <a:latin typeface="Arial Rounded MT Bold"/>
                <a:cs typeface="Arial Rounded MT Bold"/>
              </a:rPr>
              <a:t>por cada  </a:t>
            </a:r>
            <a:r>
              <a:rPr dirty="0" sz="2400" spc="-10">
                <a:solidFill>
                  <a:srgbClr val="000099"/>
                </a:solidFill>
                <a:latin typeface="Arial Rounded MT Bold"/>
                <a:cs typeface="Arial Rounded MT Bold"/>
              </a:rPr>
              <a:t>secuencia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114236"/>
            <a:ext cx="75812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7D9CE8"/>
                </a:solidFill>
                <a:latin typeface="Arial"/>
                <a:cs typeface="Arial"/>
              </a:rPr>
              <a:t>Circuitos de secuencia de impedancias Y -</a:t>
            </a:r>
            <a:r>
              <a:rPr dirty="0" sz="2800" spc="-70" b="1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49415" y="2409631"/>
            <a:ext cx="183070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Red </a:t>
            </a:r>
            <a:r>
              <a:rPr dirty="0" sz="1600" spc="-5">
                <a:latin typeface="Times New Roman"/>
                <a:cs typeface="Times New Roman"/>
              </a:rPr>
              <a:t>de </a:t>
            </a:r>
            <a:r>
              <a:rPr dirty="0" sz="1600" spc="-10">
                <a:latin typeface="Times New Roman"/>
                <a:cs typeface="Times New Roman"/>
              </a:rPr>
              <a:t>secuencia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cero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5247" y="1149795"/>
            <a:ext cx="146685" cy="3022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800" spc="50" i="1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0245" y="885846"/>
            <a:ext cx="915669" cy="4997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3100" spc="55" i="1">
                <a:latin typeface="Times New Roman"/>
                <a:cs typeface="Times New Roman"/>
              </a:rPr>
              <a:t>I </a:t>
            </a:r>
            <a:r>
              <a:rPr dirty="0" baseline="43209" sz="2700" spc="75">
                <a:latin typeface="Times New Roman"/>
                <a:cs typeface="Times New Roman"/>
              </a:rPr>
              <a:t>0</a:t>
            </a:r>
            <a:r>
              <a:rPr dirty="0" baseline="43209" sz="2700" spc="-37">
                <a:latin typeface="Times New Roman"/>
                <a:cs typeface="Times New Roman"/>
              </a:rPr>
              <a:t> </a:t>
            </a:r>
            <a:r>
              <a:rPr dirty="0" sz="3100" spc="165">
                <a:latin typeface="Symbol"/>
                <a:cs typeface="Symbol"/>
              </a:rPr>
              <a:t>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79077" y="899402"/>
            <a:ext cx="2557780" cy="1830070"/>
          </a:xfrm>
          <a:custGeom>
            <a:avLst/>
            <a:gdLst/>
            <a:ahLst/>
            <a:cxnLst/>
            <a:rect l="l" t="t" r="r" b="b"/>
            <a:pathLst>
              <a:path w="2557779" h="1830070">
                <a:moveTo>
                  <a:pt x="0" y="0"/>
                </a:moveTo>
                <a:lnTo>
                  <a:pt x="2557564" y="0"/>
                </a:lnTo>
                <a:lnTo>
                  <a:pt x="2557564" y="1829954"/>
                </a:lnTo>
                <a:lnTo>
                  <a:pt x="0" y="1829954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71275" y="1265392"/>
            <a:ext cx="730885" cy="549275"/>
          </a:xfrm>
          <a:custGeom>
            <a:avLst/>
            <a:gdLst/>
            <a:ahLst/>
            <a:cxnLst/>
            <a:rect l="l" t="t" r="r" b="b"/>
            <a:pathLst>
              <a:path w="730885" h="549275">
                <a:moveTo>
                  <a:pt x="0" y="548986"/>
                </a:moveTo>
                <a:lnTo>
                  <a:pt x="730732" y="548986"/>
                </a:lnTo>
                <a:lnTo>
                  <a:pt x="730732" y="0"/>
                </a:lnTo>
                <a:lnTo>
                  <a:pt x="0" y="0"/>
                </a:lnTo>
                <a:lnTo>
                  <a:pt x="0" y="548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71276" y="1265393"/>
            <a:ext cx="730885" cy="549275"/>
          </a:xfrm>
          <a:custGeom>
            <a:avLst/>
            <a:gdLst/>
            <a:ahLst/>
            <a:cxnLst/>
            <a:rect l="l" t="t" r="r" b="b"/>
            <a:pathLst>
              <a:path w="730885" h="549275">
                <a:moveTo>
                  <a:pt x="0" y="548986"/>
                </a:moveTo>
                <a:lnTo>
                  <a:pt x="730732" y="548986"/>
                </a:lnTo>
                <a:lnTo>
                  <a:pt x="730732" y="0"/>
                </a:lnTo>
                <a:lnTo>
                  <a:pt x="0" y="0"/>
                </a:lnTo>
                <a:lnTo>
                  <a:pt x="0" y="548986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871276" y="1265393"/>
            <a:ext cx="391160" cy="549275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wrap="square" lIns="0" tIns="66040" rIns="0" bIns="0" rtlCol="0" vert="horz">
            <a:spAutoFit/>
          </a:bodyPr>
          <a:lstStyle/>
          <a:p>
            <a:pPr marL="234315">
              <a:lnSpc>
                <a:spcPct val="100000"/>
              </a:lnSpc>
              <a:spcBef>
                <a:spcPts val="520"/>
              </a:spcBef>
            </a:pPr>
            <a:r>
              <a:rPr dirty="0" sz="1900" spc="10"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36642" y="1265393"/>
            <a:ext cx="365760" cy="549275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</a:pPr>
            <a:r>
              <a:rPr dirty="0" sz="1250" spc="25">
                <a:latin typeface="Times New Roman"/>
                <a:cs typeface="Times New Roman"/>
              </a:rPr>
              <a:t>Y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71275" y="1997374"/>
            <a:ext cx="730885" cy="549275"/>
          </a:xfrm>
          <a:custGeom>
            <a:avLst/>
            <a:gdLst/>
            <a:ahLst/>
            <a:cxnLst/>
            <a:rect l="l" t="t" r="r" b="b"/>
            <a:pathLst>
              <a:path w="730885" h="549275">
                <a:moveTo>
                  <a:pt x="0" y="548986"/>
                </a:moveTo>
                <a:lnTo>
                  <a:pt x="730732" y="548986"/>
                </a:lnTo>
                <a:lnTo>
                  <a:pt x="730732" y="0"/>
                </a:lnTo>
                <a:lnTo>
                  <a:pt x="0" y="0"/>
                </a:lnTo>
                <a:lnTo>
                  <a:pt x="0" y="548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871276" y="1997374"/>
            <a:ext cx="730885" cy="549275"/>
          </a:xfrm>
          <a:custGeom>
            <a:avLst/>
            <a:gdLst/>
            <a:ahLst/>
            <a:cxnLst/>
            <a:rect l="l" t="t" r="r" b="b"/>
            <a:pathLst>
              <a:path w="730885" h="549275">
                <a:moveTo>
                  <a:pt x="0" y="548986"/>
                </a:moveTo>
                <a:lnTo>
                  <a:pt x="730732" y="548986"/>
                </a:lnTo>
                <a:lnTo>
                  <a:pt x="730732" y="0"/>
                </a:lnTo>
                <a:lnTo>
                  <a:pt x="0" y="0"/>
                </a:lnTo>
                <a:lnTo>
                  <a:pt x="0" y="548986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871276" y="1997374"/>
            <a:ext cx="365760" cy="549275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wrap="square" lIns="0" tIns="6604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520"/>
              </a:spcBef>
            </a:pPr>
            <a:r>
              <a:rPr dirty="0" sz="1900" spc="5">
                <a:latin typeface="Times New Roman"/>
                <a:cs typeface="Times New Roman"/>
              </a:rPr>
              <a:t>3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36642" y="1997374"/>
            <a:ext cx="365760" cy="549275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wrap="square" lIns="0" tIns="660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900">
                <a:latin typeface="Times New Roman"/>
                <a:cs typeface="Times New Roman"/>
              </a:rPr>
              <a:t>Z</a:t>
            </a:r>
            <a:r>
              <a:rPr dirty="0" baseline="-11111" sz="1875">
                <a:latin typeface="Times New Roman"/>
                <a:cs typeface="Times New Roman"/>
              </a:rPr>
              <a:t>n</a:t>
            </a:r>
            <a:endParaRPr baseline="-11111" sz="187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00794" y="1492213"/>
            <a:ext cx="1195705" cy="3187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900" spc="5">
                <a:latin typeface="Times New Roman"/>
                <a:cs typeface="Times New Roman"/>
              </a:rPr>
              <a:t>Z</a:t>
            </a:r>
            <a:r>
              <a:rPr dirty="0" baseline="-11111" sz="1875" spc="7">
                <a:latin typeface="Times New Roman"/>
                <a:cs typeface="Times New Roman"/>
              </a:rPr>
              <a:t>0</a:t>
            </a:r>
            <a:r>
              <a:rPr dirty="0" sz="1900" spc="5">
                <a:latin typeface="Times New Roman"/>
                <a:cs typeface="Times New Roman"/>
              </a:rPr>
              <a:t>=Z</a:t>
            </a:r>
            <a:r>
              <a:rPr dirty="0" baseline="-11111" sz="1875" spc="7">
                <a:latin typeface="Times New Roman"/>
                <a:cs typeface="Times New Roman"/>
              </a:rPr>
              <a:t>Y</a:t>
            </a:r>
            <a:r>
              <a:rPr dirty="0" sz="1900" spc="5">
                <a:latin typeface="Times New Roman"/>
                <a:cs typeface="Times New Roman"/>
              </a:rPr>
              <a:t>+3Z</a:t>
            </a:r>
            <a:r>
              <a:rPr dirty="0" baseline="-11111" sz="1875" spc="7">
                <a:latin typeface="Times New Roman"/>
                <a:cs typeface="Times New Roman"/>
              </a:rPr>
              <a:t>n</a:t>
            </a:r>
            <a:endParaRPr baseline="-11111" sz="1875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71275" y="3461338"/>
            <a:ext cx="730885" cy="549275"/>
          </a:xfrm>
          <a:custGeom>
            <a:avLst/>
            <a:gdLst/>
            <a:ahLst/>
            <a:cxnLst/>
            <a:rect l="l" t="t" r="r" b="b"/>
            <a:pathLst>
              <a:path w="730885" h="549275">
                <a:moveTo>
                  <a:pt x="0" y="548986"/>
                </a:moveTo>
                <a:lnTo>
                  <a:pt x="730732" y="548986"/>
                </a:lnTo>
                <a:lnTo>
                  <a:pt x="730732" y="0"/>
                </a:lnTo>
                <a:lnTo>
                  <a:pt x="0" y="0"/>
                </a:lnTo>
                <a:lnTo>
                  <a:pt x="0" y="548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671455" y="3087725"/>
          <a:ext cx="2974340" cy="1296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2020"/>
                <a:gridCol w="392429"/>
                <a:gridCol w="366394"/>
              </a:tblGrid>
              <a:tr h="365990">
                <a:tc gridSpan="2">
                  <a:txBody>
                    <a:bodyPr/>
                    <a:lstStyle/>
                    <a:p>
                      <a:pPr marL="38735" marR="21590">
                        <a:lnSpc>
                          <a:spcPts val="2780"/>
                        </a:lnSpc>
                      </a:pPr>
                      <a:r>
                        <a:rPr dirty="0" sz="3100" spc="165" i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43209" sz="2700" spc="247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baseline="43209" sz="2700" spc="68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3100" spc="160">
                          <a:latin typeface="Symbol"/>
                          <a:cs typeface="Symbol"/>
                        </a:rPr>
                        <a:t></a:t>
                      </a:r>
                      <a:endParaRPr sz="31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986">
                <a:tc>
                  <a:txBody>
                    <a:bodyPr/>
                    <a:lstStyle/>
                    <a:p>
                      <a:pPr marL="197485">
                        <a:lnSpc>
                          <a:spcPts val="1005"/>
                        </a:lnSpc>
                      </a:pPr>
                      <a:r>
                        <a:rPr dirty="0" sz="1800" i="1">
                          <a:latin typeface="Times New Roman"/>
                          <a:cs typeface="Times New Roman"/>
                        </a:rPr>
                        <a:t>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900">
                          <a:latin typeface="Times New Roman"/>
                          <a:cs typeface="Times New Roman"/>
                        </a:rPr>
                        <a:t>Z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667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dirty="0" sz="1250">
                          <a:latin typeface="Times New Roman"/>
                          <a:cs typeface="Times New Roman"/>
                        </a:rPr>
                        <a:t>Y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990">
                <a:tc gridSpan="2">
                  <a:txBody>
                    <a:bodyPr/>
                    <a:lstStyle/>
                    <a:p>
                      <a:pPr marL="46355" marR="215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Red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secuencia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positiva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8419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6254248" y="3505570"/>
            <a:ext cx="708025" cy="3187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900" spc="5">
                <a:latin typeface="Times New Roman"/>
                <a:cs typeface="Times New Roman"/>
              </a:rPr>
              <a:t>Z</a:t>
            </a:r>
            <a:r>
              <a:rPr dirty="0" baseline="-11111" sz="1875" spc="7">
                <a:latin typeface="Times New Roman"/>
                <a:cs typeface="Times New Roman"/>
              </a:rPr>
              <a:t>1</a:t>
            </a:r>
            <a:r>
              <a:rPr dirty="0" sz="1900" spc="5">
                <a:latin typeface="Times New Roman"/>
                <a:cs typeface="Times New Roman"/>
              </a:rPr>
              <a:t>=Z</a:t>
            </a:r>
            <a:r>
              <a:rPr dirty="0" baseline="-11111" sz="1875" spc="7">
                <a:latin typeface="Times New Roman"/>
                <a:cs typeface="Times New Roman"/>
              </a:rPr>
              <a:t>Y</a:t>
            </a:r>
            <a:endParaRPr baseline="-11111" sz="187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71275" y="5657202"/>
            <a:ext cx="730885" cy="549275"/>
          </a:xfrm>
          <a:custGeom>
            <a:avLst/>
            <a:gdLst/>
            <a:ahLst/>
            <a:cxnLst/>
            <a:rect l="l" t="t" r="r" b="b"/>
            <a:pathLst>
              <a:path w="730885" h="549275">
                <a:moveTo>
                  <a:pt x="0" y="548986"/>
                </a:moveTo>
                <a:lnTo>
                  <a:pt x="730732" y="548986"/>
                </a:lnTo>
                <a:lnTo>
                  <a:pt x="730732" y="0"/>
                </a:lnTo>
                <a:lnTo>
                  <a:pt x="0" y="0"/>
                </a:lnTo>
                <a:lnTo>
                  <a:pt x="0" y="548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2671455" y="5283589"/>
          <a:ext cx="2974340" cy="1296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2020"/>
                <a:gridCol w="392429"/>
                <a:gridCol w="366394"/>
              </a:tblGrid>
              <a:tr h="365990">
                <a:tc gridSpan="2">
                  <a:txBody>
                    <a:bodyPr/>
                    <a:lstStyle/>
                    <a:p>
                      <a:pPr marL="38735" marR="21590">
                        <a:lnSpc>
                          <a:spcPts val="2775"/>
                        </a:lnSpc>
                        <a:spcBef>
                          <a:spcPts val="5"/>
                        </a:spcBef>
                      </a:pPr>
                      <a:r>
                        <a:rPr dirty="0" sz="3100" spc="55" i="1">
                          <a:latin typeface="Times New Roman"/>
                          <a:cs typeface="Times New Roman"/>
                        </a:rPr>
                        <a:t>I </a:t>
                      </a:r>
                      <a:r>
                        <a:rPr dirty="0" baseline="43209" sz="2700" spc="75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43209" sz="2700" spc="11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3100" spc="165">
                          <a:latin typeface="Symbol"/>
                          <a:cs typeface="Symbol"/>
                        </a:rPr>
                        <a:t></a:t>
                      </a:r>
                      <a:endParaRPr sz="3100">
                        <a:latin typeface="Symbol"/>
                        <a:cs typeface="Symbol"/>
                      </a:endParaRPr>
                    </a:p>
                  </a:txBody>
                  <a:tcPr marL="0" marR="0" marB="0" marT="635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986">
                <a:tc>
                  <a:txBody>
                    <a:bodyPr/>
                    <a:lstStyle/>
                    <a:p>
                      <a:pPr marL="198755">
                        <a:lnSpc>
                          <a:spcPts val="1365"/>
                        </a:lnSpc>
                      </a:pPr>
                      <a:r>
                        <a:rPr dirty="0" sz="1800" i="1">
                          <a:latin typeface="Times New Roman"/>
                          <a:cs typeface="Times New Roman"/>
                        </a:rPr>
                        <a:t>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900">
                          <a:latin typeface="Times New Roman"/>
                          <a:cs typeface="Times New Roman"/>
                        </a:rPr>
                        <a:t>Z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dirty="0" sz="1250">
                          <a:latin typeface="Times New Roman"/>
                          <a:cs typeface="Times New Roman"/>
                        </a:rPr>
                        <a:t>Y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85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994">
                <a:tc gridSpan="2">
                  <a:txBody>
                    <a:bodyPr/>
                    <a:lstStyle/>
                    <a:p>
                      <a:pPr marL="22225" marR="2159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Red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secuencia</a:t>
                      </a:r>
                      <a:r>
                        <a:rPr dirty="0" sz="1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negativa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969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6039899" y="5702085"/>
            <a:ext cx="1137285" cy="3187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900" spc="5">
                <a:latin typeface="Times New Roman"/>
                <a:cs typeface="Times New Roman"/>
              </a:rPr>
              <a:t>Z</a:t>
            </a:r>
            <a:r>
              <a:rPr dirty="0" baseline="-11111" sz="1875" spc="7">
                <a:latin typeface="Times New Roman"/>
                <a:cs typeface="Times New Roman"/>
              </a:rPr>
              <a:t>2</a:t>
            </a:r>
            <a:r>
              <a:rPr dirty="0" sz="1900" spc="5">
                <a:latin typeface="Times New Roman"/>
                <a:cs typeface="Times New Roman"/>
              </a:rPr>
              <a:t>=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5">
                <a:latin typeface="Times New Roman"/>
                <a:cs typeface="Times New Roman"/>
              </a:rPr>
              <a:t>Z</a:t>
            </a:r>
            <a:r>
              <a:rPr dirty="0" baseline="-11111" sz="1875" spc="7">
                <a:latin typeface="Times New Roman"/>
                <a:cs typeface="Times New Roman"/>
              </a:rPr>
              <a:t>1</a:t>
            </a:r>
            <a:r>
              <a:rPr dirty="0" sz="1900" spc="5">
                <a:latin typeface="Times New Roman"/>
                <a:cs typeface="Times New Roman"/>
              </a:rPr>
              <a:t>=Z</a:t>
            </a:r>
            <a:r>
              <a:rPr dirty="0" baseline="-11111" sz="1875" spc="7">
                <a:latin typeface="Times New Roman"/>
                <a:cs typeface="Times New Roman"/>
              </a:rPr>
              <a:t>Y</a:t>
            </a:r>
            <a:endParaRPr baseline="-11111" sz="1875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38667" y="5863881"/>
            <a:ext cx="143510" cy="3028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25" i="1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76444" y="5423054"/>
            <a:ext cx="516255" cy="5010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25089" sz="4650" spc="75" i="1">
                <a:latin typeface="Times New Roman"/>
                <a:cs typeface="Times New Roman"/>
              </a:rPr>
              <a:t>V</a:t>
            </a:r>
            <a:r>
              <a:rPr dirty="0" baseline="-25089" sz="4650" spc="-382" i="1">
                <a:latin typeface="Times New Roman"/>
                <a:cs typeface="Times New Roman"/>
              </a:rPr>
              <a:t> </a:t>
            </a:r>
            <a:r>
              <a:rPr dirty="0" sz="1800" spc="25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70840" y="5291211"/>
            <a:ext cx="755015" cy="1292860"/>
          </a:xfrm>
          <a:custGeom>
            <a:avLst/>
            <a:gdLst/>
            <a:ahLst/>
            <a:cxnLst/>
            <a:rect l="l" t="t" r="r" b="b"/>
            <a:pathLst>
              <a:path w="755014" h="1292859">
                <a:moveTo>
                  <a:pt x="462849" y="74035"/>
                </a:moveTo>
                <a:lnTo>
                  <a:pt x="392626" y="138059"/>
                </a:lnTo>
                <a:lnTo>
                  <a:pt x="341211" y="186370"/>
                </a:lnTo>
                <a:lnTo>
                  <a:pt x="291602" y="234539"/>
                </a:lnTo>
                <a:lnTo>
                  <a:pt x="244227" y="282321"/>
                </a:lnTo>
                <a:lnTo>
                  <a:pt x="199753" y="329635"/>
                </a:lnTo>
                <a:lnTo>
                  <a:pt x="158366" y="376625"/>
                </a:lnTo>
                <a:lnTo>
                  <a:pt x="120773" y="423207"/>
                </a:lnTo>
                <a:lnTo>
                  <a:pt x="87383" y="469302"/>
                </a:lnTo>
                <a:lnTo>
                  <a:pt x="58681" y="514908"/>
                </a:lnTo>
                <a:lnTo>
                  <a:pt x="34973" y="559844"/>
                </a:lnTo>
                <a:lnTo>
                  <a:pt x="16908" y="604413"/>
                </a:lnTo>
                <a:lnTo>
                  <a:pt x="5013" y="648332"/>
                </a:lnTo>
                <a:lnTo>
                  <a:pt x="0" y="691417"/>
                </a:lnTo>
                <a:lnTo>
                  <a:pt x="60" y="712848"/>
                </a:lnTo>
                <a:lnTo>
                  <a:pt x="6190" y="754612"/>
                </a:lnTo>
                <a:lnTo>
                  <a:pt x="19689" y="795155"/>
                </a:lnTo>
                <a:lnTo>
                  <a:pt x="40170" y="834357"/>
                </a:lnTo>
                <a:lnTo>
                  <a:pt x="66943" y="872563"/>
                </a:lnTo>
                <a:lnTo>
                  <a:pt x="99399" y="909568"/>
                </a:lnTo>
                <a:lnTo>
                  <a:pt x="137276" y="945618"/>
                </a:lnTo>
                <a:lnTo>
                  <a:pt x="180064" y="980774"/>
                </a:lnTo>
                <a:lnTo>
                  <a:pt x="227034" y="1015197"/>
                </a:lnTo>
                <a:lnTo>
                  <a:pt x="278064" y="1048970"/>
                </a:lnTo>
                <a:lnTo>
                  <a:pt x="360860" y="1098786"/>
                </a:lnTo>
                <a:lnTo>
                  <a:pt x="419684" y="1131379"/>
                </a:lnTo>
                <a:lnTo>
                  <a:pt x="480700" y="1163464"/>
                </a:lnTo>
                <a:lnTo>
                  <a:pt x="543523" y="1195387"/>
                </a:lnTo>
                <a:lnTo>
                  <a:pt x="607827" y="1227147"/>
                </a:lnTo>
                <a:lnTo>
                  <a:pt x="743561" y="1292566"/>
                </a:lnTo>
                <a:lnTo>
                  <a:pt x="749609" y="1290421"/>
                </a:lnTo>
                <a:lnTo>
                  <a:pt x="754440" y="1280291"/>
                </a:lnTo>
                <a:lnTo>
                  <a:pt x="752309" y="1274221"/>
                </a:lnTo>
                <a:lnTo>
                  <a:pt x="616677" y="1208847"/>
                </a:lnTo>
                <a:lnTo>
                  <a:pt x="552494" y="1177148"/>
                </a:lnTo>
                <a:lnTo>
                  <a:pt x="489875" y="1145327"/>
                </a:lnTo>
                <a:lnTo>
                  <a:pt x="429102" y="1113364"/>
                </a:lnTo>
                <a:lnTo>
                  <a:pt x="370704" y="1080994"/>
                </a:lnTo>
                <a:lnTo>
                  <a:pt x="315229" y="1048198"/>
                </a:lnTo>
                <a:lnTo>
                  <a:pt x="263205" y="1015157"/>
                </a:lnTo>
                <a:lnTo>
                  <a:pt x="214896" y="981445"/>
                </a:lnTo>
                <a:lnTo>
                  <a:pt x="170707" y="947286"/>
                </a:lnTo>
                <a:lnTo>
                  <a:pt x="131511" y="912679"/>
                </a:lnTo>
                <a:lnTo>
                  <a:pt x="97410" y="877300"/>
                </a:lnTo>
                <a:lnTo>
                  <a:pt x="68973" y="841474"/>
                </a:lnTo>
                <a:lnTo>
                  <a:pt x="46665" y="804976"/>
                </a:lnTo>
                <a:lnTo>
                  <a:pt x="31076" y="767889"/>
                </a:lnTo>
                <a:lnTo>
                  <a:pt x="22104" y="730070"/>
                </a:lnTo>
                <a:lnTo>
                  <a:pt x="20257" y="710856"/>
                </a:lnTo>
                <a:lnTo>
                  <a:pt x="20298" y="691417"/>
                </a:lnTo>
                <a:lnTo>
                  <a:pt x="25047" y="651545"/>
                </a:lnTo>
                <a:lnTo>
                  <a:pt x="36293" y="610371"/>
                </a:lnTo>
                <a:lnTo>
                  <a:pt x="53546" y="568038"/>
                </a:lnTo>
                <a:lnTo>
                  <a:pt x="76422" y="524831"/>
                </a:lnTo>
                <a:lnTo>
                  <a:pt x="104352" y="480444"/>
                </a:lnTo>
                <a:lnTo>
                  <a:pt x="137032" y="435366"/>
                </a:lnTo>
                <a:lnTo>
                  <a:pt x="174036" y="389536"/>
                </a:lnTo>
                <a:lnTo>
                  <a:pt x="214855" y="343197"/>
                </a:lnTo>
                <a:lnTo>
                  <a:pt x="258983" y="296249"/>
                </a:lnTo>
                <a:lnTo>
                  <a:pt x="305994" y="248873"/>
                </a:lnTo>
                <a:lnTo>
                  <a:pt x="355339" y="200969"/>
                </a:lnTo>
                <a:lnTo>
                  <a:pt x="406530" y="152902"/>
                </a:lnTo>
                <a:lnTo>
                  <a:pt x="459245" y="104653"/>
                </a:lnTo>
                <a:lnTo>
                  <a:pt x="476415" y="89149"/>
                </a:lnTo>
                <a:lnTo>
                  <a:pt x="462849" y="74035"/>
                </a:lnTo>
                <a:close/>
              </a:path>
              <a:path w="755014" h="1292859">
                <a:moveTo>
                  <a:pt x="537932" y="56667"/>
                </a:moveTo>
                <a:lnTo>
                  <a:pt x="482080" y="56667"/>
                </a:lnTo>
                <a:lnTo>
                  <a:pt x="488494" y="56992"/>
                </a:lnTo>
                <a:lnTo>
                  <a:pt x="496005" y="65329"/>
                </a:lnTo>
                <a:lnTo>
                  <a:pt x="495680" y="71754"/>
                </a:lnTo>
                <a:lnTo>
                  <a:pt x="476415" y="89149"/>
                </a:lnTo>
                <a:lnTo>
                  <a:pt x="510335" y="126937"/>
                </a:lnTo>
                <a:lnTo>
                  <a:pt x="537932" y="56667"/>
                </a:lnTo>
                <a:close/>
              </a:path>
              <a:path w="755014" h="1292859">
                <a:moveTo>
                  <a:pt x="482080" y="56667"/>
                </a:moveTo>
                <a:lnTo>
                  <a:pt x="462849" y="74035"/>
                </a:lnTo>
                <a:lnTo>
                  <a:pt x="476415" y="89149"/>
                </a:lnTo>
                <a:lnTo>
                  <a:pt x="495680" y="71754"/>
                </a:lnTo>
                <a:lnTo>
                  <a:pt x="496005" y="65329"/>
                </a:lnTo>
                <a:lnTo>
                  <a:pt x="488494" y="56992"/>
                </a:lnTo>
                <a:lnTo>
                  <a:pt x="482080" y="56667"/>
                </a:lnTo>
                <a:close/>
              </a:path>
              <a:path w="755014" h="1292859">
                <a:moveTo>
                  <a:pt x="560187" y="0"/>
                </a:moveTo>
                <a:lnTo>
                  <a:pt x="428899" y="36212"/>
                </a:lnTo>
                <a:lnTo>
                  <a:pt x="462849" y="74035"/>
                </a:lnTo>
                <a:lnTo>
                  <a:pt x="482080" y="56667"/>
                </a:lnTo>
                <a:lnTo>
                  <a:pt x="537932" y="56667"/>
                </a:lnTo>
                <a:lnTo>
                  <a:pt x="560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2267407" y="3482502"/>
            <a:ext cx="142875" cy="3028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00" spc="20" i="1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05676" y="3042387"/>
            <a:ext cx="488315" cy="5003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25089" sz="4650" spc="44" i="1">
                <a:latin typeface="Times New Roman"/>
                <a:cs typeface="Times New Roman"/>
              </a:rPr>
              <a:t>V</a:t>
            </a:r>
            <a:r>
              <a:rPr dirty="0" baseline="-25089" sz="4650" spc="-652" i="1">
                <a:latin typeface="Times New Roman"/>
                <a:cs typeface="Times New Roman"/>
              </a:rPr>
              <a:t> </a:t>
            </a:r>
            <a:r>
              <a:rPr dirty="0" sz="1800" spc="2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01287" y="2912352"/>
            <a:ext cx="755015" cy="1292860"/>
          </a:xfrm>
          <a:custGeom>
            <a:avLst/>
            <a:gdLst/>
            <a:ahLst/>
            <a:cxnLst/>
            <a:rect l="l" t="t" r="r" b="b"/>
            <a:pathLst>
              <a:path w="755014" h="1292860">
                <a:moveTo>
                  <a:pt x="462816" y="73960"/>
                </a:moveTo>
                <a:lnTo>
                  <a:pt x="392626" y="138059"/>
                </a:lnTo>
                <a:lnTo>
                  <a:pt x="341211" y="186248"/>
                </a:lnTo>
                <a:lnTo>
                  <a:pt x="291602" y="234437"/>
                </a:lnTo>
                <a:lnTo>
                  <a:pt x="244206" y="282219"/>
                </a:lnTo>
                <a:lnTo>
                  <a:pt x="199753" y="329595"/>
                </a:lnTo>
                <a:lnTo>
                  <a:pt x="158366" y="376564"/>
                </a:lnTo>
                <a:lnTo>
                  <a:pt x="120773" y="423126"/>
                </a:lnTo>
                <a:lnTo>
                  <a:pt x="87383" y="469281"/>
                </a:lnTo>
                <a:lnTo>
                  <a:pt x="58681" y="514827"/>
                </a:lnTo>
                <a:lnTo>
                  <a:pt x="34973" y="559762"/>
                </a:lnTo>
                <a:lnTo>
                  <a:pt x="16908" y="604291"/>
                </a:lnTo>
                <a:lnTo>
                  <a:pt x="5013" y="648210"/>
                </a:lnTo>
                <a:lnTo>
                  <a:pt x="0" y="691316"/>
                </a:lnTo>
                <a:lnTo>
                  <a:pt x="60" y="712869"/>
                </a:lnTo>
                <a:lnTo>
                  <a:pt x="6190" y="754551"/>
                </a:lnTo>
                <a:lnTo>
                  <a:pt x="19689" y="795013"/>
                </a:lnTo>
                <a:lnTo>
                  <a:pt x="40170" y="834256"/>
                </a:lnTo>
                <a:lnTo>
                  <a:pt x="66943" y="872481"/>
                </a:lnTo>
                <a:lnTo>
                  <a:pt x="99399" y="909487"/>
                </a:lnTo>
                <a:lnTo>
                  <a:pt x="137276" y="945476"/>
                </a:lnTo>
                <a:lnTo>
                  <a:pt x="180064" y="980652"/>
                </a:lnTo>
                <a:lnTo>
                  <a:pt x="227034" y="1015218"/>
                </a:lnTo>
                <a:lnTo>
                  <a:pt x="278064" y="1048970"/>
                </a:lnTo>
                <a:lnTo>
                  <a:pt x="360860" y="1098786"/>
                </a:lnTo>
                <a:lnTo>
                  <a:pt x="419684" y="1131318"/>
                </a:lnTo>
                <a:lnTo>
                  <a:pt x="480700" y="1163444"/>
                </a:lnTo>
                <a:lnTo>
                  <a:pt x="543523" y="1195367"/>
                </a:lnTo>
                <a:lnTo>
                  <a:pt x="607827" y="1227086"/>
                </a:lnTo>
                <a:lnTo>
                  <a:pt x="743561" y="1292558"/>
                </a:lnTo>
                <a:lnTo>
                  <a:pt x="749609" y="1290321"/>
                </a:lnTo>
                <a:lnTo>
                  <a:pt x="754440" y="1280154"/>
                </a:lnTo>
                <a:lnTo>
                  <a:pt x="752309" y="1274055"/>
                </a:lnTo>
                <a:lnTo>
                  <a:pt x="747255" y="1271818"/>
                </a:lnTo>
                <a:lnTo>
                  <a:pt x="616677" y="1208786"/>
                </a:lnTo>
                <a:lnTo>
                  <a:pt x="552494" y="1177067"/>
                </a:lnTo>
                <a:lnTo>
                  <a:pt x="489875" y="1145348"/>
                </a:lnTo>
                <a:lnTo>
                  <a:pt x="429102" y="1113222"/>
                </a:lnTo>
                <a:lnTo>
                  <a:pt x="370704" y="1080893"/>
                </a:lnTo>
                <a:lnTo>
                  <a:pt x="315229" y="1048157"/>
                </a:lnTo>
                <a:lnTo>
                  <a:pt x="263205" y="1015014"/>
                </a:lnTo>
                <a:lnTo>
                  <a:pt x="214896" y="981465"/>
                </a:lnTo>
                <a:lnTo>
                  <a:pt x="170707" y="947306"/>
                </a:lnTo>
                <a:lnTo>
                  <a:pt x="131511" y="912537"/>
                </a:lnTo>
                <a:lnTo>
                  <a:pt x="97410" y="877158"/>
                </a:lnTo>
                <a:lnTo>
                  <a:pt x="68973" y="841372"/>
                </a:lnTo>
                <a:lnTo>
                  <a:pt x="46665" y="804976"/>
                </a:lnTo>
                <a:lnTo>
                  <a:pt x="31076" y="767767"/>
                </a:lnTo>
                <a:lnTo>
                  <a:pt x="22104" y="729948"/>
                </a:lnTo>
                <a:lnTo>
                  <a:pt x="20257" y="710835"/>
                </a:lnTo>
                <a:lnTo>
                  <a:pt x="20298" y="691316"/>
                </a:lnTo>
                <a:lnTo>
                  <a:pt x="25047" y="651463"/>
                </a:lnTo>
                <a:lnTo>
                  <a:pt x="36293" y="610391"/>
                </a:lnTo>
                <a:lnTo>
                  <a:pt x="53546" y="567895"/>
                </a:lnTo>
                <a:lnTo>
                  <a:pt x="76422" y="524790"/>
                </a:lnTo>
                <a:lnTo>
                  <a:pt x="104352" y="480464"/>
                </a:lnTo>
                <a:lnTo>
                  <a:pt x="137032" y="435325"/>
                </a:lnTo>
                <a:lnTo>
                  <a:pt x="174036" y="389373"/>
                </a:lnTo>
                <a:lnTo>
                  <a:pt x="214855" y="343014"/>
                </a:lnTo>
                <a:lnTo>
                  <a:pt x="258983" y="296249"/>
                </a:lnTo>
                <a:lnTo>
                  <a:pt x="305994" y="248873"/>
                </a:lnTo>
                <a:lnTo>
                  <a:pt x="355339" y="200888"/>
                </a:lnTo>
                <a:lnTo>
                  <a:pt x="406530" y="152902"/>
                </a:lnTo>
                <a:lnTo>
                  <a:pt x="459245" y="104510"/>
                </a:lnTo>
                <a:lnTo>
                  <a:pt x="476379" y="89064"/>
                </a:lnTo>
                <a:lnTo>
                  <a:pt x="462816" y="73960"/>
                </a:lnTo>
                <a:close/>
              </a:path>
              <a:path w="755014" h="1292860">
                <a:moveTo>
                  <a:pt x="537978" y="56525"/>
                </a:moveTo>
                <a:lnTo>
                  <a:pt x="482080" y="56525"/>
                </a:lnTo>
                <a:lnTo>
                  <a:pt x="488494" y="56931"/>
                </a:lnTo>
                <a:lnTo>
                  <a:pt x="492249" y="60998"/>
                </a:lnTo>
                <a:lnTo>
                  <a:pt x="496005" y="65268"/>
                </a:lnTo>
                <a:lnTo>
                  <a:pt x="495680" y="71774"/>
                </a:lnTo>
                <a:lnTo>
                  <a:pt x="491498" y="75434"/>
                </a:lnTo>
                <a:lnTo>
                  <a:pt x="476379" y="89064"/>
                </a:lnTo>
                <a:lnTo>
                  <a:pt x="510335" y="126876"/>
                </a:lnTo>
                <a:lnTo>
                  <a:pt x="537978" y="56525"/>
                </a:lnTo>
                <a:close/>
              </a:path>
              <a:path w="755014" h="1292860">
                <a:moveTo>
                  <a:pt x="482080" y="56525"/>
                </a:moveTo>
                <a:lnTo>
                  <a:pt x="477919" y="60388"/>
                </a:lnTo>
                <a:lnTo>
                  <a:pt x="462816" y="73960"/>
                </a:lnTo>
                <a:lnTo>
                  <a:pt x="476379" y="89064"/>
                </a:lnTo>
                <a:lnTo>
                  <a:pt x="491498" y="75434"/>
                </a:lnTo>
                <a:lnTo>
                  <a:pt x="495680" y="71774"/>
                </a:lnTo>
                <a:lnTo>
                  <a:pt x="496005" y="65268"/>
                </a:lnTo>
                <a:lnTo>
                  <a:pt x="492249" y="60998"/>
                </a:lnTo>
                <a:lnTo>
                  <a:pt x="488494" y="56931"/>
                </a:lnTo>
                <a:lnTo>
                  <a:pt x="482080" y="56525"/>
                </a:lnTo>
                <a:close/>
              </a:path>
              <a:path w="755014" h="1292860">
                <a:moveTo>
                  <a:pt x="560187" y="0"/>
                </a:moveTo>
                <a:lnTo>
                  <a:pt x="428899" y="36192"/>
                </a:lnTo>
                <a:lnTo>
                  <a:pt x="462816" y="73960"/>
                </a:lnTo>
                <a:lnTo>
                  <a:pt x="477919" y="60388"/>
                </a:lnTo>
                <a:lnTo>
                  <a:pt x="482080" y="56525"/>
                </a:lnTo>
                <a:lnTo>
                  <a:pt x="537978" y="56525"/>
                </a:lnTo>
                <a:lnTo>
                  <a:pt x="560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73242" y="1265392"/>
            <a:ext cx="837565" cy="772160"/>
          </a:xfrm>
          <a:custGeom>
            <a:avLst/>
            <a:gdLst/>
            <a:ahLst/>
            <a:cxnLst/>
            <a:rect l="l" t="t" r="r" b="b"/>
            <a:pathLst>
              <a:path w="837564" h="772160">
                <a:moveTo>
                  <a:pt x="0" y="771630"/>
                </a:moveTo>
                <a:lnTo>
                  <a:pt x="837297" y="771630"/>
                </a:lnTo>
                <a:lnTo>
                  <a:pt x="837297" y="0"/>
                </a:lnTo>
                <a:lnTo>
                  <a:pt x="0" y="0"/>
                </a:lnTo>
                <a:lnTo>
                  <a:pt x="0" y="7716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349101" y="1379056"/>
            <a:ext cx="143510" cy="3028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25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05877" y="1391129"/>
            <a:ext cx="430530" cy="5010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3100" spc="-5" i="1">
                <a:latin typeface="Times New Roman"/>
                <a:cs typeface="Times New Roman"/>
              </a:rPr>
              <a:t>V</a:t>
            </a:r>
            <a:r>
              <a:rPr dirty="0" baseline="-24691" sz="2700" spc="-7" i="1">
                <a:latin typeface="Times New Roman"/>
                <a:cs typeface="Times New Roman"/>
              </a:rPr>
              <a:t>a</a:t>
            </a:r>
            <a:endParaRPr baseline="-24691" sz="2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01287" y="1082397"/>
            <a:ext cx="755015" cy="1292860"/>
          </a:xfrm>
          <a:custGeom>
            <a:avLst/>
            <a:gdLst/>
            <a:ahLst/>
            <a:cxnLst/>
            <a:rect l="l" t="t" r="r" b="b"/>
            <a:pathLst>
              <a:path w="755014" h="1292860">
                <a:moveTo>
                  <a:pt x="462816" y="73960"/>
                </a:moveTo>
                <a:lnTo>
                  <a:pt x="392626" y="138059"/>
                </a:lnTo>
                <a:lnTo>
                  <a:pt x="341211" y="186248"/>
                </a:lnTo>
                <a:lnTo>
                  <a:pt x="291602" y="234437"/>
                </a:lnTo>
                <a:lnTo>
                  <a:pt x="244206" y="282219"/>
                </a:lnTo>
                <a:lnTo>
                  <a:pt x="199753" y="329595"/>
                </a:lnTo>
                <a:lnTo>
                  <a:pt x="158366" y="376564"/>
                </a:lnTo>
                <a:lnTo>
                  <a:pt x="120773" y="423126"/>
                </a:lnTo>
                <a:lnTo>
                  <a:pt x="87383" y="469281"/>
                </a:lnTo>
                <a:lnTo>
                  <a:pt x="58681" y="514827"/>
                </a:lnTo>
                <a:lnTo>
                  <a:pt x="34973" y="559762"/>
                </a:lnTo>
                <a:lnTo>
                  <a:pt x="16908" y="604291"/>
                </a:lnTo>
                <a:lnTo>
                  <a:pt x="5013" y="648210"/>
                </a:lnTo>
                <a:lnTo>
                  <a:pt x="0" y="691316"/>
                </a:lnTo>
                <a:lnTo>
                  <a:pt x="60" y="712869"/>
                </a:lnTo>
                <a:lnTo>
                  <a:pt x="6190" y="754551"/>
                </a:lnTo>
                <a:lnTo>
                  <a:pt x="19689" y="795013"/>
                </a:lnTo>
                <a:lnTo>
                  <a:pt x="40170" y="834256"/>
                </a:lnTo>
                <a:lnTo>
                  <a:pt x="66943" y="872481"/>
                </a:lnTo>
                <a:lnTo>
                  <a:pt x="99399" y="909487"/>
                </a:lnTo>
                <a:lnTo>
                  <a:pt x="137276" y="945476"/>
                </a:lnTo>
                <a:lnTo>
                  <a:pt x="180064" y="980652"/>
                </a:lnTo>
                <a:lnTo>
                  <a:pt x="227034" y="1015218"/>
                </a:lnTo>
                <a:lnTo>
                  <a:pt x="278064" y="1048970"/>
                </a:lnTo>
                <a:lnTo>
                  <a:pt x="360860" y="1098786"/>
                </a:lnTo>
                <a:lnTo>
                  <a:pt x="419684" y="1131318"/>
                </a:lnTo>
                <a:lnTo>
                  <a:pt x="480700" y="1163444"/>
                </a:lnTo>
                <a:lnTo>
                  <a:pt x="543523" y="1195367"/>
                </a:lnTo>
                <a:lnTo>
                  <a:pt x="607827" y="1227086"/>
                </a:lnTo>
                <a:lnTo>
                  <a:pt x="743561" y="1292558"/>
                </a:lnTo>
                <a:lnTo>
                  <a:pt x="749609" y="1290321"/>
                </a:lnTo>
                <a:lnTo>
                  <a:pt x="754440" y="1280154"/>
                </a:lnTo>
                <a:lnTo>
                  <a:pt x="752309" y="1274055"/>
                </a:lnTo>
                <a:lnTo>
                  <a:pt x="747255" y="1271818"/>
                </a:lnTo>
                <a:lnTo>
                  <a:pt x="616677" y="1208786"/>
                </a:lnTo>
                <a:lnTo>
                  <a:pt x="552494" y="1177067"/>
                </a:lnTo>
                <a:lnTo>
                  <a:pt x="489875" y="1145348"/>
                </a:lnTo>
                <a:lnTo>
                  <a:pt x="429102" y="1113222"/>
                </a:lnTo>
                <a:lnTo>
                  <a:pt x="370704" y="1080893"/>
                </a:lnTo>
                <a:lnTo>
                  <a:pt x="315229" y="1048157"/>
                </a:lnTo>
                <a:lnTo>
                  <a:pt x="263205" y="1015014"/>
                </a:lnTo>
                <a:lnTo>
                  <a:pt x="214896" y="981465"/>
                </a:lnTo>
                <a:lnTo>
                  <a:pt x="170707" y="947306"/>
                </a:lnTo>
                <a:lnTo>
                  <a:pt x="131511" y="912537"/>
                </a:lnTo>
                <a:lnTo>
                  <a:pt x="97410" y="877158"/>
                </a:lnTo>
                <a:lnTo>
                  <a:pt x="68973" y="841372"/>
                </a:lnTo>
                <a:lnTo>
                  <a:pt x="46665" y="804976"/>
                </a:lnTo>
                <a:lnTo>
                  <a:pt x="31076" y="767767"/>
                </a:lnTo>
                <a:lnTo>
                  <a:pt x="22104" y="729948"/>
                </a:lnTo>
                <a:lnTo>
                  <a:pt x="20257" y="710835"/>
                </a:lnTo>
                <a:lnTo>
                  <a:pt x="20298" y="691316"/>
                </a:lnTo>
                <a:lnTo>
                  <a:pt x="25047" y="651463"/>
                </a:lnTo>
                <a:lnTo>
                  <a:pt x="36293" y="610391"/>
                </a:lnTo>
                <a:lnTo>
                  <a:pt x="53546" y="567895"/>
                </a:lnTo>
                <a:lnTo>
                  <a:pt x="76422" y="524790"/>
                </a:lnTo>
                <a:lnTo>
                  <a:pt x="104352" y="480464"/>
                </a:lnTo>
                <a:lnTo>
                  <a:pt x="137032" y="435325"/>
                </a:lnTo>
                <a:lnTo>
                  <a:pt x="174036" y="389373"/>
                </a:lnTo>
                <a:lnTo>
                  <a:pt x="214855" y="343014"/>
                </a:lnTo>
                <a:lnTo>
                  <a:pt x="258983" y="296249"/>
                </a:lnTo>
                <a:lnTo>
                  <a:pt x="305994" y="248873"/>
                </a:lnTo>
                <a:lnTo>
                  <a:pt x="355339" y="200888"/>
                </a:lnTo>
                <a:lnTo>
                  <a:pt x="406530" y="152902"/>
                </a:lnTo>
                <a:lnTo>
                  <a:pt x="459245" y="104510"/>
                </a:lnTo>
                <a:lnTo>
                  <a:pt x="476379" y="89064"/>
                </a:lnTo>
                <a:lnTo>
                  <a:pt x="462816" y="73960"/>
                </a:lnTo>
                <a:close/>
              </a:path>
              <a:path w="755014" h="1292860">
                <a:moveTo>
                  <a:pt x="537978" y="56525"/>
                </a:moveTo>
                <a:lnTo>
                  <a:pt x="482080" y="56525"/>
                </a:lnTo>
                <a:lnTo>
                  <a:pt x="488494" y="56931"/>
                </a:lnTo>
                <a:lnTo>
                  <a:pt x="492249" y="60998"/>
                </a:lnTo>
                <a:lnTo>
                  <a:pt x="496005" y="65268"/>
                </a:lnTo>
                <a:lnTo>
                  <a:pt x="495680" y="71774"/>
                </a:lnTo>
                <a:lnTo>
                  <a:pt x="491498" y="75434"/>
                </a:lnTo>
                <a:lnTo>
                  <a:pt x="476379" y="89064"/>
                </a:lnTo>
                <a:lnTo>
                  <a:pt x="510335" y="126876"/>
                </a:lnTo>
                <a:lnTo>
                  <a:pt x="537978" y="56525"/>
                </a:lnTo>
                <a:close/>
              </a:path>
              <a:path w="755014" h="1292860">
                <a:moveTo>
                  <a:pt x="482080" y="56525"/>
                </a:moveTo>
                <a:lnTo>
                  <a:pt x="477919" y="60388"/>
                </a:lnTo>
                <a:lnTo>
                  <a:pt x="462816" y="73960"/>
                </a:lnTo>
                <a:lnTo>
                  <a:pt x="476379" y="89064"/>
                </a:lnTo>
                <a:lnTo>
                  <a:pt x="491498" y="75434"/>
                </a:lnTo>
                <a:lnTo>
                  <a:pt x="495680" y="71774"/>
                </a:lnTo>
                <a:lnTo>
                  <a:pt x="496005" y="65268"/>
                </a:lnTo>
                <a:lnTo>
                  <a:pt x="492249" y="60998"/>
                </a:lnTo>
                <a:lnTo>
                  <a:pt x="488494" y="56931"/>
                </a:lnTo>
                <a:lnTo>
                  <a:pt x="482080" y="56525"/>
                </a:lnTo>
                <a:close/>
              </a:path>
              <a:path w="755014" h="1292860">
                <a:moveTo>
                  <a:pt x="560187" y="0"/>
                </a:moveTo>
                <a:lnTo>
                  <a:pt x="428899" y="36192"/>
                </a:lnTo>
                <a:lnTo>
                  <a:pt x="462816" y="73960"/>
                </a:lnTo>
                <a:lnTo>
                  <a:pt x="477919" y="60388"/>
                </a:lnTo>
                <a:lnTo>
                  <a:pt x="482080" y="56525"/>
                </a:lnTo>
                <a:lnTo>
                  <a:pt x="537978" y="56525"/>
                </a:lnTo>
                <a:lnTo>
                  <a:pt x="560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39" y="342836"/>
            <a:ext cx="758126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 i="0">
                <a:solidFill>
                  <a:srgbClr val="7D9CE8"/>
                </a:solidFill>
                <a:latin typeface="Arial"/>
                <a:cs typeface="Arial"/>
              </a:rPr>
              <a:t>Circuitos de secuencia de impedancias Y -</a:t>
            </a:r>
            <a:r>
              <a:rPr dirty="0" sz="2800" spc="-70" b="1" i="0">
                <a:solidFill>
                  <a:srgbClr val="7D9CE8"/>
                </a:solidFill>
                <a:latin typeface="Arial"/>
                <a:cs typeface="Arial"/>
              </a:rPr>
              <a:t> </a:t>
            </a:r>
            <a:r>
              <a:rPr dirty="0" sz="2800" b="1" i="0">
                <a:solidFill>
                  <a:srgbClr val="7D9CE8"/>
                </a:solidFill>
                <a:latin typeface="Arial"/>
                <a:cs typeface="Arial"/>
              </a:rPr>
              <a:t>Δ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942721"/>
            <a:ext cx="8379459" cy="5773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solidFill>
                  <a:srgbClr val="000099"/>
                </a:solidFill>
                <a:latin typeface="Arial Rounded MT Bold"/>
                <a:cs typeface="Arial Rounded MT Bold"/>
              </a:rPr>
              <a:t>Preguntas:</a:t>
            </a:r>
            <a:endParaRPr sz="24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604520" indent="-59245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604520" algn="l"/>
                <a:tab pos="605155" algn="l"/>
              </a:tabLst>
            </a:pPr>
            <a:r>
              <a:rPr dirty="0" sz="2400" spc="-25">
                <a:latin typeface="Arial Rounded MT Bold"/>
                <a:cs typeface="Arial Rounded MT Bold"/>
              </a:rPr>
              <a:t>¿Por</a:t>
            </a:r>
            <a:r>
              <a:rPr dirty="0" sz="2400" spc="21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qué</a:t>
            </a:r>
            <a:r>
              <a:rPr dirty="0" sz="2400" spc="195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no</a:t>
            </a:r>
            <a:r>
              <a:rPr dirty="0" sz="2400" spc="210">
                <a:latin typeface="Arial Rounded MT Bold"/>
                <a:cs typeface="Arial Rounded MT Bold"/>
              </a:rPr>
              <a:t> </a:t>
            </a:r>
            <a:r>
              <a:rPr dirty="0" sz="2400" spc="-20">
                <a:latin typeface="Arial Rounded MT Bold"/>
                <a:cs typeface="Arial Rounded MT Bold"/>
              </a:rPr>
              <a:t>aparece</a:t>
            </a:r>
            <a:r>
              <a:rPr dirty="0" sz="2400" spc="19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la</a:t>
            </a:r>
            <a:r>
              <a:rPr dirty="0" sz="2400" spc="21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impedancia</a:t>
            </a:r>
            <a:r>
              <a:rPr dirty="0" sz="2400" spc="200">
                <a:latin typeface="Arial Rounded MT Bold"/>
                <a:cs typeface="Arial Rounded MT Bold"/>
              </a:rPr>
              <a:t> </a:t>
            </a:r>
            <a:r>
              <a:rPr dirty="0" sz="2400" spc="5">
                <a:latin typeface="Arial Rounded MT Bold"/>
                <a:cs typeface="Arial Rounded MT Bold"/>
              </a:rPr>
              <a:t>Zn</a:t>
            </a:r>
            <a:r>
              <a:rPr dirty="0" sz="2400" spc="204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en</a:t>
            </a:r>
            <a:r>
              <a:rPr dirty="0" sz="2400" spc="204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las</a:t>
            </a:r>
            <a:r>
              <a:rPr dirty="0" sz="2400" spc="215">
                <a:latin typeface="Arial Rounded MT Bold"/>
                <a:cs typeface="Arial Rounded MT Bold"/>
              </a:rPr>
              <a:t> </a:t>
            </a:r>
            <a:r>
              <a:rPr dirty="0" sz="2400" spc="-15">
                <a:latin typeface="Arial Rounded MT Bold"/>
                <a:cs typeface="Arial Rounded MT Bold"/>
              </a:rPr>
              <a:t>redes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secuencia </a:t>
            </a:r>
            <a:r>
              <a:rPr dirty="0" sz="2400" spc="-10">
                <a:latin typeface="Arial Rounded MT Bold"/>
                <a:cs typeface="Arial Rounded MT Bold"/>
              </a:rPr>
              <a:t>positiva </a:t>
            </a:r>
            <a:r>
              <a:rPr dirty="0" sz="2400">
                <a:latin typeface="Arial Rounded MT Bold"/>
                <a:cs typeface="Arial Rounded MT Bold"/>
              </a:rPr>
              <a:t>y </a:t>
            </a:r>
            <a:r>
              <a:rPr dirty="0" sz="2400" spc="-30">
                <a:latin typeface="Arial Rounded MT Bold"/>
                <a:cs typeface="Arial Rounded MT Bold"/>
              </a:rPr>
              <a:t>negativa?</a:t>
            </a:r>
            <a:endParaRPr sz="2400">
              <a:latin typeface="Arial Rounded MT Bold"/>
              <a:cs typeface="Arial Rounded MT Bold"/>
            </a:endParaRPr>
          </a:p>
          <a:p>
            <a:pPr marL="12700" marR="6985">
              <a:lnSpc>
                <a:spcPct val="100000"/>
              </a:lnSpc>
              <a:spcBef>
                <a:spcPts val="1440"/>
              </a:spcBef>
              <a:buAutoNum type="arabicParenR" startAt="2"/>
              <a:tabLst>
                <a:tab pos="498475" algn="l"/>
              </a:tabLst>
            </a:pPr>
            <a:r>
              <a:rPr dirty="0" sz="2400" spc="-25">
                <a:latin typeface="Arial Rounded MT Bold"/>
                <a:cs typeface="Arial Rounded MT Bold"/>
              </a:rPr>
              <a:t>¿Por </a:t>
            </a:r>
            <a:r>
              <a:rPr dirty="0" sz="2400" spc="5">
                <a:latin typeface="Arial Rounded MT Bold"/>
                <a:cs typeface="Arial Rounded MT Bold"/>
              </a:rPr>
              <a:t>qué </a:t>
            </a:r>
            <a:r>
              <a:rPr dirty="0" sz="2400" spc="10">
                <a:latin typeface="Arial Rounded MT Bold"/>
                <a:cs typeface="Arial Rounded MT Bold"/>
              </a:rPr>
              <a:t>se </a:t>
            </a:r>
            <a:r>
              <a:rPr dirty="0" sz="2400" spc="-5">
                <a:latin typeface="Arial Rounded MT Bold"/>
                <a:cs typeface="Arial Rounded MT Bold"/>
              </a:rPr>
              <a:t>tiene </a:t>
            </a:r>
            <a:r>
              <a:rPr dirty="0" sz="2400">
                <a:latin typeface="Arial Rounded MT Bold"/>
                <a:cs typeface="Arial Rounded MT Bold"/>
              </a:rPr>
              <a:t>3Zn </a:t>
            </a:r>
            <a:r>
              <a:rPr dirty="0" sz="2400" spc="5">
                <a:latin typeface="Arial Rounded MT Bold"/>
                <a:cs typeface="Arial Rounded MT Bold"/>
              </a:rPr>
              <a:t>en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15">
                <a:latin typeface="Arial Rounded MT Bold"/>
                <a:cs typeface="Arial Rounded MT Bold"/>
              </a:rPr>
              <a:t>red </a:t>
            </a:r>
            <a:r>
              <a:rPr dirty="0" sz="2400">
                <a:latin typeface="Arial Rounded MT Bold"/>
                <a:cs typeface="Arial Rounded MT Bold"/>
              </a:rPr>
              <a:t>de secuencia </a:t>
            </a:r>
            <a:r>
              <a:rPr dirty="0" sz="2400" spc="-25">
                <a:latin typeface="Arial Rounded MT Bold"/>
                <a:cs typeface="Arial Rounded MT Bold"/>
              </a:rPr>
              <a:t>cero </a:t>
            </a:r>
            <a:r>
              <a:rPr dirty="0" sz="2400">
                <a:latin typeface="Arial Rounded MT Bold"/>
                <a:cs typeface="Arial Rounded MT Bold"/>
              </a:rPr>
              <a:t>y  </a:t>
            </a:r>
            <a:r>
              <a:rPr dirty="0" sz="2400" spc="-5">
                <a:latin typeface="Arial Rounded MT Bold"/>
                <a:cs typeface="Arial Rounded MT Bold"/>
              </a:rPr>
              <a:t>no </a:t>
            </a:r>
            <a:r>
              <a:rPr dirty="0" sz="2400" spc="-10">
                <a:latin typeface="Arial Rounded MT Bold"/>
                <a:cs typeface="Arial Rounded MT Bold"/>
              </a:rPr>
              <a:t>únicamente</a:t>
            </a:r>
            <a:r>
              <a:rPr dirty="0" sz="2400" spc="30">
                <a:latin typeface="Arial Rounded MT Bold"/>
                <a:cs typeface="Arial Rounded MT Bold"/>
              </a:rPr>
              <a:t> </a:t>
            </a:r>
            <a:r>
              <a:rPr dirty="0" sz="2400">
                <a:latin typeface="Arial Rounded MT Bold"/>
                <a:cs typeface="Arial Rounded MT Bold"/>
              </a:rPr>
              <a:t>Zn?</a:t>
            </a:r>
            <a:endParaRPr sz="2400">
              <a:latin typeface="Arial Rounded MT Bold"/>
              <a:cs typeface="Arial Rounded MT Bold"/>
            </a:endParaRPr>
          </a:p>
          <a:p>
            <a:pPr marL="12700" marR="508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Arial Rounded MT Bold"/>
                <a:cs typeface="Arial Rounded MT Bold"/>
              </a:rPr>
              <a:t>3.) </a:t>
            </a:r>
            <a:r>
              <a:rPr dirty="0" sz="2400" spc="-5">
                <a:latin typeface="Arial Rounded MT Bold"/>
                <a:cs typeface="Arial Rounded MT Bold"/>
              </a:rPr>
              <a:t>¿Cómo </a:t>
            </a:r>
            <a:r>
              <a:rPr dirty="0" sz="2400">
                <a:latin typeface="Arial Rounded MT Bold"/>
                <a:cs typeface="Arial Rounded MT Bold"/>
              </a:rPr>
              <a:t>serían las </a:t>
            </a:r>
            <a:r>
              <a:rPr dirty="0" sz="2400" spc="-20">
                <a:latin typeface="Arial Rounded MT Bold"/>
                <a:cs typeface="Arial Rounded MT Bold"/>
              </a:rPr>
              <a:t>tres </a:t>
            </a:r>
            <a:r>
              <a:rPr dirty="0" sz="2400" spc="-15">
                <a:latin typeface="Arial Rounded MT Bold"/>
                <a:cs typeface="Arial Rounded MT Bold"/>
              </a:rPr>
              <a:t>redes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secuencia </a:t>
            </a:r>
            <a:r>
              <a:rPr dirty="0" sz="2400">
                <a:latin typeface="Arial Rounded MT Bold"/>
                <a:cs typeface="Arial Rounded MT Bold"/>
              </a:rPr>
              <a:t>si </a:t>
            </a:r>
            <a:r>
              <a:rPr dirty="0" sz="2400" spc="-5">
                <a:latin typeface="Arial Rounded MT Bold"/>
                <a:cs typeface="Arial Rounded MT Bold"/>
              </a:rPr>
              <a:t>el </a:t>
            </a:r>
            <a:r>
              <a:rPr dirty="0" sz="2400" spc="-15">
                <a:latin typeface="Arial Rounded MT Bold"/>
                <a:cs typeface="Arial Rounded MT Bold"/>
              </a:rPr>
              <a:t>neutro  </a:t>
            </a:r>
            <a:r>
              <a:rPr dirty="0" sz="2400" spc="-5">
                <a:latin typeface="Arial Rounded MT Bold"/>
                <a:cs typeface="Arial Rounded MT Bold"/>
              </a:rPr>
              <a:t>es solidamente </a:t>
            </a:r>
            <a:r>
              <a:rPr dirty="0" sz="2400" spc="-20">
                <a:latin typeface="Arial Rounded MT Bold"/>
                <a:cs typeface="Arial Rounded MT Bold"/>
              </a:rPr>
              <a:t>aterrizado, </a:t>
            </a:r>
            <a:r>
              <a:rPr dirty="0" sz="2400" spc="-5">
                <a:latin typeface="Arial Rounded MT Bold"/>
                <a:cs typeface="Arial Rounded MT Bold"/>
              </a:rPr>
              <a:t>es </a:t>
            </a:r>
            <a:r>
              <a:rPr dirty="0" sz="2400" spc="-45">
                <a:latin typeface="Arial Rounded MT Bold"/>
                <a:cs typeface="Arial Rounded MT Bold"/>
              </a:rPr>
              <a:t>decir, </a:t>
            </a:r>
            <a:r>
              <a:rPr dirty="0" sz="2400" spc="5">
                <a:latin typeface="Arial Rounded MT Bold"/>
                <a:cs typeface="Arial Rounded MT Bold"/>
              </a:rPr>
              <a:t>Zn </a:t>
            </a:r>
            <a:r>
              <a:rPr dirty="0" sz="2400">
                <a:latin typeface="Arial Rounded MT Bold"/>
                <a:cs typeface="Arial Rounded MT Bold"/>
              </a:rPr>
              <a:t>=</a:t>
            </a:r>
            <a:r>
              <a:rPr dirty="0" sz="2400" spc="4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0?</a:t>
            </a:r>
            <a:endParaRPr sz="2400">
              <a:latin typeface="Arial Rounded MT Bold"/>
              <a:cs typeface="Arial Rounded MT Bold"/>
            </a:endParaRPr>
          </a:p>
          <a:p>
            <a:pPr marL="12700" marR="6350">
              <a:lnSpc>
                <a:spcPts val="3660"/>
              </a:lnSpc>
              <a:spcBef>
                <a:spcPts val="915"/>
              </a:spcBef>
            </a:pPr>
            <a:r>
              <a:rPr dirty="0" sz="2400">
                <a:latin typeface="Arial Rounded MT Bold"/>
                <a:cs typeface="Arial Rounded MT Bold"/>
              </a:rPr>
              <a:t>4.) ¿Qué pasaría </a:t>
            </a:r>
            <a:r>
              <a:rPr dirty="0" sz="2400" spc="-10">
                <a:latin typeface="Arial Rounded MT Bold"/>
                <a:cs typeface="Arial Rounded MT Bold"/>
              </a:rPr>
              <a:t>con </a:t>
            </a:r>
            <a:r>
              <a:rPr dirty="0" sz="2400">
                <a:latin typeface="Arial Rounded MT Bold"/>
                <a:cs typeface="Arial Rounded MT Bold"/>
              </a:rPr>
              <a:t>las </a:t>
            </a:r>
            <a:r>
              <a:rPr dirty="0" sz="2400" spc="-15">
                <a:latin typeface="Arial Rounded MT Bold"/>
                <a:cs typeface="Arial Rounded MT Bold"/>
              </a:rPr>
              <a:t>redes </a:t>
            </a:r>
            <a:r>
              <a:rPr dirty="0" sz="2400" spc="10">
                <a:latin typeface="Arial Rounded MT Bold"/>
                <a:cs typeface="Arial Rounded MT Bold"/>
              </a:rPr>
              <a:t>de </a:t>
            </a:r>
            <a:r>
              <a:rPr dirty="0" sz="2400" spc="-5">
                <a:latin typeface="Arial Rounded MT Bold"/>
                <a:cs typeface="Arial Rounded MT Bold"/>
              </a:rPr>
              <a:t>secuencia </a:t>
            </a:r>
            <a:r>
              <a:rPr dirty="0" sz="2400">
                <a:latin typeface="Arial Rounded MT Bold"/>
                <a:cs typeface="Arial Rounded MT Bold"/>
              </a:rPr>
              <a:t>si se </a:t>
            </a:r>
            <a:r>
              <a:rPr dirty="0" sz="2400" spc="-5">
                <a:latin typeface="Arial Rounded MT Bold"/>
                <a:cs typeface="Arial Rounded MT Bold"/>
              </a:rPr>
              <a:t>tiene  </a:t>
            </a:r>
            <a:r>
              <a:rPr dirty="0" sz="2400" spc="-25">
                <a:latin typeface="Arial Rounded MT Bold"/>
                <a:cs typeface="Arial Rounded MT Bold"/>
              </a:rPr>
              <a:t>neutro </a:t>
            </a:r>
            <a:r>
              <a:rPr dirty="0" sz="2400" spc="-5">
                <a:latin typeface="Arial Rounded MT Bold"/>
                <a:cs typeface="Arial Rounded MT Bold"/>
              </a:rPr>
              <a:t>flotante </a:t>
            </a:r>
            <a:r>
              <a:rPr dirty="0" sz="2400">
                <a:latin typeface="Arial Rounded MT Bold"/>
                <a:cs typeface="Arial Rounded MT Bold"/>
              </a:rPr>
              <a:t>o </a:t>
            </a:r>
            <a:r>
              <a:rPr dirty="0" sz="2400" spc="-25">
                <a:latin typeface="Arial Rounded MT Bold"/>
                <a:cs typeface="Arial Rounded MT Bold"/>
              </a:rPr>
              <a:t>neutro </a:t>
            </a:r>
            <a:r>
              <a:rPr dirty="0" sz="2400">
                <a:latin typeface="Arial Rounded MT Bold"/>
                <a:cs typeface="Arial Rounded MT Bold"/>
              </a:rPr>
              <a:t>sin </a:t>
            </a:r>
            <a:r>
              <a:rPr dirty="0" sz="2400" spc="-15">
                <a:latin typeface="Arial Rounded MT Bold"/>
                <a:cs typeface="Arial Rounded MT Bold"/>
              </a:rPr>
              <a:t>aterrizar </a:t>
            </a:r>
            <a:r>
              <a:rPr dirty="0" sz="2400" spc="-5">
                <a:latin typeface="Arial Rounded MT Bold"/>
                <a:cs typeface="Arial Rounded MT Bold"/>
              </a:rPr>
              <a:t>(Zn </a:t>
            </a:r>
            <a:r>
              <a:rPr dirty="0" sz="2400">
                <a:latin typeface="Arial Rounded MT Bold"/>
                <a:cs typeface="Arial Rounded MT Bold"/>
              </a:rPr>
              <a:t>=</a:t>
            </a:r>
            <a:r>
              <a:rPr dirty="0" sz="2400" spc="110">
                <a:latin typeface="Arial Rounded MT Bold"/>
                <a:cs typeface="Arial Rounded MT Bold"/>
              </a:rPr>
              <a:t> </a:t>
            </a:r>
            <a:r>
              <a:rPr dirty="0" sz="3200" spc="-5" b="1">
                <a:latin typeface="Arial Rounded MT Bold"/>
                <a:cs typeface="Arial Rounded MT Bold"/>
              </a:rPr>
              <a:t>∞</a:t>
            </a:r>
            <a:r>
              <a:rPr dirty="0" sz="2400" spc="-5">
                <a:latin typeface="Arial Rounded MT Bold"/>
                <a:cs typeface="Arial Rounded MT Bold"/>
              </a:rPr>
              <a:t>)?</a:t>
            </a:r>
            <a:endParaRPr sz="24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dirty="0" sz="2400" spc="-5">
                <a:latin typeface="Arial Rounded MT Bold"/>
                <a:cs typeface="Arial Rounded MT Bold"/>
              </a:rPr>
              <a:t>5.) ¿Cuál es el beneficio </a:t>
            </a:r>
            <a:r>
              <a:rPr dirty="0" sz="2400">
                <a:latin typeface="Arial Rounded MT Bold"/>
                <a:cs typeface="Arial Rounded MT Bold"/>
              </a:rPr>
              <a:t>de </a:t>
            </a:r>
            <a:r>
              <a:rPr dirty="0" sz="2400" spc="-10">
                <a:latin typeface="Arial Rounded MT Bold"/>
                <a:cs typeface="Arial Rounded MT Bold"/>
              </a:rPr>
              <a:t>tener </a:t>
            </a:r>
            <a:r>
              <a:rPr dirty="0" sz="2400" spc="-15">
                <a:latin typeface="Arial Rounded MT Bold"/>
                <a:cs typeface="Arial Rounded MT Bold"/>
              </a:rPr>
              <a:t>redes</a:t>
            </a:r>
            <a:r>
              <a:rPr dirty="0" sz="2400" spc="3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desacopladas?</a:t>
            </a:r>
            <a:endParaRPr sz="2400">
              <a:latin typeface="Arial Rounded MT Bold"/>
              <a:cs typeface="Arial Rounded MT Bold"/>
            </a:endParaRPr>
          </a:p>
          <a:p>
            <a:pPr marL="12700" marR="508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Arial Rounded MT Bold"/>
                <a:cs typeface="Arial Rounded MT Bold"/>
              </a:rPr>
              <a:t>6.) ¿Qué condición se </a:t>
            </a:r>
            <a:r>
              <a:rPr dirty="0" sz="2400" spc="-15">
                <a:latin typeface="Arial Rounded MT Bold"/>
                <a:cs typeface="Arial Rounded MT Bold"/>
              </a:rPr>
              <a:t>debe </a:t>
            </a:r>
            <a:r>
              <a:rPr dirty="0" sz="2400" spc="-5">
                <a:latin typeface="Arial Rounded MT Bold"/>
                <a:cs typeface="Arial Rounded MT Bold"/>
              </a:rPr>
              <a:t>tener en </a:t>
            </a:r>
            <a:r>
              <a:rPr dirty="0" sz="2400">
                <a:latin typeface="Arial Rounded MT Bold"/>
                <a:cs typeface="Arial Rounded MT Bold"/>
              </a:rPr>
              <a:t>la </a:t>
            </a:r>
            <a:r>
              <a:rPr dirty="0" sz="2400" spc="-20">
                <a:latin typeface="Arial Rounded MT Bold"/>
                <a:cs typeface="Arial Rounded MT Bold"/>
              </a:rPr>
              <a:t>red </a:t>
            </a:r>
            <a:r>
              <a:rPr dirty="0" sz="2400" spc="-15">
                <a:latin typeface="Arial Rounded MT Bold"/>
                <a:cs typeface="Arial Rounded MT Bold"/>
              </a:rPr>
              <a:t>para </a:t>
            </a:r>
            <a:r>
              <a:rPr dirty="0" sz="2400" spc="-5">
                <a:latin typeface="Arial Rounded MT Bold"/>
                <a:cs typeface="Arial Rounded MT Bold"/>
              </a:rPr>
              <a:t>obtener  </a:t>
            </a:r>
            <a:r>
              <a:rPr dirty="0" sz="2400" spc="-20">
                <a:latin typeface="Arial Rounded MT Bold"/>
                <a:cs typeface="Arial Rounded MT Bold"/>
              </a:rPr>
              <a:t>tres </a:t>
            </a:r>
            <a:r>
              <a:rPr dirty="0" sz="2400" spc="-15">
                <a:latin typeface="Arial Rounded MT Bold"/>
                <a:cs typeface="Arial Rounded MT Bold"/>
              </a:rPr>
              <a:t>redes</a:t>
            </a:r>
            <a:r>
              <a:rPr dirty="0" sz="2400" spc="-20">
                <a:latin typeface="Arial Rounded MT Bold"/>
                <a:cs typeface="Arial Rounded MT Bold"/>
              </a:rPr>
              <a:t> </a:t>
            </a:r>
            <a:r>
              <a:rPr dirty="0" sz="2400" spc="-5">
                <a:latin typeface="Arial Rounded MT Bold"/>
                <a:cs typeface="Arial Rounded MT Bold"/>
              </a:rPr>
              <a:t>desacopladas?</a:t>
            </a:r>
            <a:endParaRPr sz="24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57" y="752411"/>
            <a:ext cx="274701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Bib</a:t>
            </a:r>
            <a:r>
              <a:rPr dirty="0" sz="3900" spc="-15" b="1" i="0">
                <a:solidFill>
                  <a:srgbClr val="330066"/>
                </a:solidFill>
                <a:latin typeface="Arial"/>
                <a:cs typeface="Arial"/>
              </a:rPr>
              <a:t>l</a:t>
            </a: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io</a:t>
            </a:r>
            <a:r>
              <a:rPr dirty="0" sz="3900" spc="-20" b="1" i="0">
                <a:solidFill>
                  <a:srgbClr val="330066"/>
                </a:solidFill>
                <a:latin typeface="Arial"/>
                <a:cs typeface="Arial"/>
              </a:rPr>
              <a:t>g</a:t>
            </a: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raf</a:t>
            </a:r>
            <a:r>
              <a:rPr dirty="0" sz="3900" spc="-15" b="1" i="0">
                <a:solidFill>
                  <a:srgbClr val="330066"/>
                </a:solidFill>
                <a:latin typeface="Arial"/>
                <a:cs typeface="Arial"/>
              </a:rPr>
              <a:t>í</a:t>
            </a:r>
            <a:r>
              <a:rPr dirty="0" sz="3900" b="1" i="0">
                <a:solidFill>
                  <a:srgbClr val="330066"/>
                </a:solidFill>
                <a:latin typeface="Arial"/>
                <a:cs typeface="Arial"/>
              </a:rPr>
              <a:t>a</a:t>
            </a:r>
            <a:endParaRPr sz="3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706816"/>
            <a:ext cx="8201025" cy="4495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452120" marR="358140" indent="-452120">
              <a:lnSpc>
                <a:spcPct val="90000"/>
              </a:lnSpc>
              <a:spcBef>
                <a:spcPts val="400"/>
              </a:spcBef>
              <a:buAutoNum type="arabicPlain"/>
              <a:tabLst>
                <a:tab pos="452120" algn="l"/>
              </a:tabLst>
            </a:pPr>
            <a:r>
              <a:rPr dirty="0" sz="2500">
                <a:latin typeface="Arial"/>
                <a:cs typeface="Arial"/>
              </a:rPr>
              <a:t>John J. Grainger, </a:t>
            </a:r>
            <a:r>
              <a:rPr dirty="0" sz="2500" spc="5">
                <a:latin typeface="Arial"/>
                <a:cs typeface="Arial"/>
              </a:rPr>
              <a:t>William </a:t>
            </a:r>
            <a:r>
              <a:rPr dirty="0" sz="2500">
                <a:latin typeface="Arial"/>
                <a:cs typeface="Arial"/>
              </a:rPr>
              <a:t>D. Stevenson Jr.,</a:t>
            </a:r>
            <a:r>
              <a:rPr dirty="0" sz="2500" spc="-110">
                <a:latin typeface="Arial"/>
                <a:cs typeface="Arial"/>
              </a:rPr>
              <a:t> </a:t>
            </a:r>
            <a:r>
              <a:rPr dirty="0" sz="2500" b="1" i="1">
                <a:latin typeface="Arial"/>
                <a:cs typeface="Arial"/>
              </a:rPr>
              <a:t>Análisis 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b="1" i="1">
                <a:latin typeface="Arial"/>
                <a:cs typeface="Arial"/>
              </a:rPr>
              <a:t>Sistemas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b="1" i="1">
                <a:latin typeface="Arial"/>
                <a:cs typeface="Arial"/>
              </a:rPr>
              <a:t>Potencia</a:t>
            </a:r>
            <a:r>
              <a:rPr dirty="0" sz="2500">
                <a:latin typeface="Arial"/>
                <a:cs typeface="Arial"/>
              </a:rPr>
              <a:t>, McGraw-Hill, </a:t>
            </a:r>
            <a:r>
              <a:rPr dirty="0" sz="2500" spc="-5">
                <a:latin typeface="Arial"/>
                <a:cs typeface="Arial"/>
              </a:rPr>
              <a:t>México,  </a:t>
            </a:r>
            <a:r>
              <a:rPr dirty="0" sz="2500" spc="5">
                <a:latin typeface="Arial"/>
                <a:cs typeface="Arial"/>
              </a:rPr>
              <a:t>1996.</a:t>
            </a:r>
            <a:endParaRPr sz="2500">
              <a:latin typeface="Arial"/>
              <a:cs typeface="Arial"/>
            </a:endParaRPr>
          </a:p>
          <a:p>
            <a:pPr marL="452120" marR="465455" indent="-452120">
              <a:lnSpc>
                <a:spcPts val="2700"/>
              </a:lnSpc>
              <a:spcBef>
                <a:spcPts val="645"/>
              </a:spcBef>
              <a:buAutoNum type="arabicPlain"/>
              <a:tabLst>
                <a:tab pos="452120" algn="l"/>
              </a:tabLst>
            </a:pPr>
            <a:r>
              <a:rPr dirty="0" sz="2500">
                <a:latin typeface="Arial"/>
                <a:cs typeface="Arial"/>
              </a:rPr>
              <a:t>A. Gómez </a:t>
            </a:r>
            <a:r>
              <a:rPr dirty="0" sz="2500" spc="-5">
                <a:latin typeface="Arial"/>
                <a:cs typeface="Arial"/>
              </a:rPr>
              <a:t>Expósito </a:t>
            </a:r>
            <a:r>
              <a:rPr dirty="0" sz="2500">
                <a:latin typeface="Arial"/>
                <a:cs typeface="Arial"/>
              </a:rPr>
              <a:t>et.al., </a:t>
            </a:r>
            <a:r>
              <a:rPr dirty="0" sz="2500" b="1" i="1">
                <a:latin typeface="Arial"/>
                <a:cs typeface="Arial"/>
              </a:rPr>
              <a:t>Análisis y Operación</a:t>
            </a:r>
            <a:r>
              <a:rPr dirty="0" sz="2500" spc="-40" b="1" i="1">
                <a:latin typeface="Arial"/>
                <a:cs typeface="Arial"/>
              </a:rPr>
              <a:t> </a:t>
            </a:r>
            <a:r>
              <a:rPr dirty="0" sz="2500" b="1" i="1">
                <a:latin typeface="Arial"/>
                <a:cs typeface="Arial"/>
              </a:rPr>
              <a:t>de  </a:t>
            </a:r>
            <a:r>
              <a:rPr dirty="0" sz="2500" b="1" i="1">
                <a:latin typeface="Arial"/>
                <a:cs typeface="Arial"/>
              </a:rPr>
              <a:t>Sistemas </a:t>
            </a:r>
            <a:r>
              <a:rPr dirty="0" sz="2500" spc="-10" b="1" i="1">
                <a:latin typeface="Arial"/>
                <a:cs typeface="Arial"/>
              </a:rPr>
              <a:t>de </a:t>
            </a:r>
            <a:r>
              <a:rPr dirty="0" sz="2500" spc="-5" b="1" i="1">
                <a:latin typeface="Arial"/>
                <a:cs typeface="Arial"/>
              </a:rPr>
              <a:t>Energía </a:t>
            </a:r>
            <a:r>
              <a:rPr dirty="0" sz="2500" spc="5" b="1" i="1">
                <a:latin typeface="Arial"/>
                <a:cs typeface="Arial"/>
              </a:rPr>
              <a:t>Eléctrica</a:t>
            </a:r>
            <a:r>
              <a:rPr dirty="0" sz="2500" spc="5">
                <a:latin typeface="Arial"/>
                <a:cs typeface="Arial"/>
              </a:rPr>
              <a:t>, </a:t>
            </a:r>
            <a:r>
              <a:rPr dirty="0" sz="2500">
                <a:latin typeface="Arial"/>
                <a:cs typeface="Arial"/>
              </a:rPr>
              <a:t>McGraw-Hill,  España,</a:t>
            </a:r>
            <a:r>
              <a:rPr dirty="0" sz="2500" spc="-80">
                <a:latin typeface="Arial"/>
                <a:cs typeface="Arial"/>
              </a:rPr>
              <a:t> </a:t>
            </a:r>
            <a:r>
              <a:rPr dirty="0" sz="2500" spc="5">
                <a:latin typeface="Arial"/>
                <a:cs typeface="Arial"/>
              </a:rPr>
              <a:t>2002.</a:t>
            </a:r>
            <a:endParaRPr sz="2500">
              <a:latin typeface="Arial"/>
              <a:cs typeface="Arial"/>
            </a:endParaRPr>
          </a:p>
          <a:p>
            <a:pPr marL="471170" marR="5080" indent="-471170">
              <a:lnSpc>
                <a:spcPct val="90100"/>
              </a:lnSpc>
              <a:spcBef>
                <a:spcPts val="570"/>
              </a:spcBef>
              <a:buAutoNum type="arabicPlain"/>
              <a:tabLst>
                <a:tab pos="471170" algn="l"/>
              </a:tabLst>
            </a:pPr>
            <a:r>
              <a:rPr dirty="0" sz="2600">
                <a:latin typeface="Arial"/>
                <a:cs typeface="Arial"/>
              </a:rPr>
              <a:t>J. L. </a:t>
            </a:r>
            <a:r>
              <a:rPr dirty="0" sz="2600" spc="-5">
                <a:latin typeface="Arial"/>
                <a:cs typeface="Arial"/>
              </a:rPr>
              <a:t>Blackburn, </a:t>
            </a:r>
            <a:r>
              <a:rPr dirty="0" sz="2600" spc="-5" b="1" i="1">
                <a:latin typeface="Arial"/>
                <a:cs typeface="Arial"/>
              </a:rPr>
              <a:t>Symmetrical Components </a:t>
            </a:r>
            <a:r>
              <a:rPr dirty="0" sz="2600" spc="-10" b="1" i="1">
                <a:latin typeface="Arial"/>
                <a:cs typeface="Arial"/>
              </a:rPr>
              <a:t>for  </a:t>
            </a:r>
            <a:r>
              <a:rPr dirty="0" sz="2600" spc="-5" b="1" i="1">
                <a:latin typeface="Arial"/>
                <a:cs typeface="Arial"/>
              </a:rPr>
              <a:t>Power Systems Engineering</a:t>
            </a:r>
            <a:r>
              <a:rPr dirty="0" sz="2600" spc="-5">
                <a:latin typeface="Arial"/>
                <a:cs typeface="Arial"/>
              </a:rPr>
              <a:t>, Marcel Dekker, </a:t>
            </a:r>
            <a:r>
              <a:rPr dirty="0" sz="2600">
                <a:latin typeface="Arial"/>
                <a:cs typeface="Arial"/>
              </a:rPr>
              <a:t>New  </a:t>
            </a:r>
            <a:r>
              <a:rPr dirty="0" sz="2600" spc="-15">
                <a:latin typeface="Arial"/>
                <a:cs typeface="Arial"/>
              </a:rPr>
              <a:t>York,</a:t>
            </a:r>
            <a:r>
              <a:rPr dirty="0" sz="2600" spc="4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1993.</a:t>
            </a:r>
            <a:endParaRPr sz="2600">
              <a:latin typeface="Arial"/>
              <a:cs typeface="Arial"/>
            </a:endParaRPr>
          </a:p>
          <a:p>
            <a:pPr marL="471170" marR="138430" indent="-471170">
              <a:lnSpc>
                <a:spcPct val="90100"/>
              </a:lnSpc>
              <a:spcBef>
                <a:spcPts val="610"/>
              </a:spcBef>
              <a:buAutoNum type="arabicPlain"/>
              <a:tabLst>
                <a:tab pos="471170" algn="l"/>
              </a:tabLst>
            </a:pPr>
            <a:r>
              <a:rPr dirty="0" sz="2600">
                <a:latin typeface="Arial"/>
                <a:cs typeface="Arial"/>
              </a:rPr>
              <a:t>Westinghouse </a:t>
            </a:r>
            <a:r>
              <a:rPr dirty="0" sz="2600" spc="-5">
                <a:latin typeface="Arial"/>
                <a:cs typeface="Arial"/>
              </a:rPr>
              <a:t>Electric Corporation, </a:t>
            </a:r>
            <a:r>
              <a:rPr dirty="0" sz="2600" spc="-5" b="1" i="1">
                <a:latin typeface="Arial"/>
                <a:cs typeface="Arial"/>
              </a:rPr>
              <a:t>Electrical  </a:t>
            </a:r>
            <a:r>
              <a:rPr dirty="0" sz="2600" spc="-5" b="1" i="1">
                <a:latin typeface="Arial"/>
                <a:cs typeface="Arial"/>
              </a:rPr>
              <a:t>Transmission </a:t>
            </a:r>
            <a:r>
              <a:rPr dirty="0" sz="2600" spc="-10" b="1" i="1">
                <a:latin typeface="Arial"/>
                <a:cs typeface="Arial"/>
              </a:rPr>
              <a:t>and </a:t>
            </a:r>
            <a:r>
              <a:rPr dirty="0" sz="2600" spc="-5" b="1" i="1">
                <a:latin typeface="Arial"/>
                <a:cs typeface="Arial"/>
              </a:rPr>
              <a:t>Distribution Reference Book</a:t>
            </a:r>
            <a:r>
              <a:rPr dirty="0" sz="2600" spc="-5">
                <a:latin typeface="Arial"/>
                <a:cs typeface="Arial"/>
              </a:rPr>
              <a:t>,  4th ed.,</a:t>
            </a:r>
            <a:r>
              <a:rPr dirty="0" sz="2600" spc="1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1964.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Eduardo</dc:creator>
  <dc:title>PowerPoint Presentation</dc:title>
  <dcterms:created xsi:type="dcterms:W3CDTF">2020-06-24T18:58:19Z</dcterms:created>
  <dcterms:modified xsi:type="dcterms:W3CDTF">2020-06-24T18:58:19Z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2012-04-14T00:00:00Z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2020-06-24T00:00:00Z</vt:filetime>
  </property>
</Properties>
</file>